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1.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17.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3" r:id="rId9"/>
    <p:sldId id="272" r:id="rId23"/>
    <p:sldId id="264" r:id="rId10"/>
    <p:sldId id="261" r:id="rId7"/>
    <p:sldId id="262" r:id="rId8"/>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  <Relationship Id="rId23" Type="http://schemas.openxmlformats.org/officeDocument/2006/relationships/slide" Target="slides/slide17.xml"/>
</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E6EAF2"/>
                </a:solidFill>
                <a:latin typeface="Calibri"/>
              </a:defRPr>
            </a:pPr>
            <a:r>
              <a:rPr sz="1400" b="0" i="0" u="none" strike="noStrike">
                <a:solidFill>
                  <a:srgbClr val="E6EAF2"/>
                </a:solidFill>
                <a:latin typeface="Calibri"/>
              </a:rPr>
              <a:t>Capacity cost by delivery year</a:t>
            </a:r>
          </a:p>
        </c:rich>
      </c:tx>
      <c:layout/>
      <c:overlay val="0"/>
    </c:title>
    <c:autoTitleDeleted val="0"/>
    <c:plotArea>
      <c:layout/>
      <c:barChart>
        <c:barDir val="col"/>
        <c:grouping val="clustered"/>
        <c:varyColors val="0"/>
        <c:ser>
          <c:idx val="0"/>
          <c:order val="0"/>
          <c:tx>
            <c:strRef>
              <c:f>Sheet1!$B$1</c:f>
              <c:strCache>
                <c:ptCount val="1"/>
                <c:pt idx="0">
                  <c:v>PJM capacity cost ($B/yr)</c:v>
                </c:pt>
              </c:strCache>
            </c:strRef>
          </c:tx>
          <c:spPr>
            <a:solidFill>
              <a:srgbClr val="F5B301"/>
            </a:solidFill>
            <a:effectLst/>
          </c:spPr>
          <c:invertIfNegative val="0"/>
          <c:dLbls>
            <c:numFmt formatCode="#,##0" sourceLinked="0"/>
            <c:txPr>
              <a:bodyPr/>
              <a:lstStyle/>
              <a:p>
                <a:pPr>
                  <a:defRPr b="0" i="0" strike="noStrike" sz="1200" u="none">
                    <a:solidFill>
                      <a:srgbClr val="E6EAF2"/>
                    </a:solidFill>
                    <a:latin typeface="Calibri"/>
                  </a:defRPr>
                </a:pPr>
              </a:p>
            </c:txPr>
            <c:showLegendKey val="0"/>
            <c:showVal val="1"/>
            <c:showCatName val="0"/>
            <c:showSerName val="0"/>
            <c:showPercent val="0"/>
            <c:showBubbleSize val="0"/>
            <c:showLeaderLines val="0"/>
          </c:dLbls>
          <c:cat>
            <c:multiLvlStrRef>
              <c:f>Sheet1!$A$2:$A$6</c:f>
              <c:multiLvlStrCache>
                <c:ptCount val="5"/>
                <c:lvl>
                  <c:pt idx="0">
                    <c:v>2024/25</c:v>
                  </c:pt>
                  <c:pt idx="1">
                    <c:v>2025/26</c:v>
                  </c:pt>
                  <c:pt idx="2">
                    <c:v>2026/27</c:v>
                  </c:pt>
                  <c:pt idx="3">
                    <c:v>2027/28</c:v>
                  </c:pt>
                  <c:pt idx="4">
                    <c:v>2028/29</c:v>
                  </c:pt>
                </c:lvl>
              </c:multiLvlStrCache>
            </c:multiLvlStrRef>
          </c:cat>
          <c:val>
            <c:numRef>
              <c:f>Sheet1!$B$2:$B$6</c:f>
              <c:numCache>
                <c:formatCode>General</c:formatCode>
                <c:ptCount val="5"/>
                <c:pt idx="0">
                  <c:v>2.2</c:v>
                </c:pt>
                <c:pt idx="1">
                  <c:v>14.7</c:v>
                </c:pt>
                <c:pt idx="2">
                  <c:v>16.1</c:v>
                </c:pt>
                <c:pt idx="3">
                  <c:v>16.4</c:v>
                </c:pt>
                <c:pt idx="4">
                  <c:v>16.4</c:v>
                </c:pt>
              </c:numCache>
            </c:numRef>
          </c:val>
        </c:ser>
        <c:dLbls>
          <c:numFmt formatCode="#,##0" sourceLinked="0"/>
          <c:txPr>
            <a:bodyPr/>
            <a:lstStyle/>
            <a:p>
              <a:pPr>
                <a:defRPr b="0" i="0" strike="noStrike" sz="1200" u="none">
                  <a:solidFill>
                    <a:srgbClr val="E6EAF2"/>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C6CFDE"/>
                </a:solidFill>
                <a:latin typeface="Calibri"/>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2A3A57"/>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8A96AB"/>
                </a:solidFill>
                <a:latin typeface="Calibri"/>
              </a:defRPr>
            </a:pPr>
            <a:endParaRPr lang="en-US"/>
          </a:p>
        </c:txPr>
        <c:crossAx val="2094734554"/>
        <c:crosses val="autoZero"/>
        <c:crossBetween val="between"/>
      </c:valAx>
      <c:spPr>
        <a:solidFill>
          <a:srgbClr val="101828"/>
        </a:solid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Thesis: the grid no longer suffers from scarce electricity; it suffers from scarce permission. The monopoly has narrowed.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outcomes, not institutions. Every number here is the audience's lived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thesis as a checkable dashboard. Acknowledge the speculative-queue caveat proactively.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Solar LCOE fell 84% since 2009 (Lazard 2026); battery packs fell 93% since 2010 (BNEF 2025). Demand is back, led by data centers whose binding variable is time to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Raises the stakes beyond the utility sector: national competitiveness frame.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story beats ten statistics. The Texas column is the control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centers are an awkward villain: most would rather contract for their own capacity (Google-I&amp;M, Google-TVA 2025) but the institutions offered no product.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Political economy insight: no bad faith required, the objective function does the work. Capture (Stigler 1971; FirstEnergy/HB6) compounds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Whatever the right compensation level, the churn itself is the institutional failure.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Concede what has already been fixed. Order 2023 replaced serial studies with clusters and readiness gates. Timelines did not collapse, because the binding problems are elsewhere. This slide is why the proposal is not naive about federal 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Sequencing is the strategy: Principle 1 changes what utility earnings reward before the rest change what utilities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resistant rows are not equivalent. Generators lose revenue from one reform and fight at FERC and in RTO sector voting. IOUs face a business-model change from four of five and fight at the statehouse, where those four are decided and where intervenors are outspent. Principle 1 is aimed at exactly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Sequencing logic: Principle 1 converts opponents for everything downstream; obligations go last because they need contract-market depth.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bill has three lines; each principle aims at one. This is the political center of the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Paper IV in one slide. Falsifiable in advance via the 2030 checkpoints.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fact. Estimates are planning-grade with arithmetic shown in Paper III.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731520" y="2011680"/>
            <a:ext cx="10698480" cy="1097280"/>
          </a:xfrm>
          <a:prstGeom prst="rect">
            <a:avLst/>
          </a:prstGeom>
          <a:noFill/>
          <a:ln/>
        </p:spPr>
        <p:txBody>
          <a:bodyPr wrap="square" lIns="0" tIns="0" rIns="0" bIns="0" rtlCol="0" anchor="ctr"/>
          <a:lstStyle/>
          <a:p>
            <a:pPr indent="0" marL="0">
              <a:buNone/>
            </a:pPr>
            <a:r>
              <a:rPr lang="en-US" sz="6000" b="1" dirty="0">
                <a:solidFill>
                  <a:srgbClr val="F5B301"/>
                </a:solidFill>
                <a:latin typeface="Cambria" pitchFamily="34" charset="0"/>
                <a:ea typeface="Cambria" pitchFamily="34" charset="-122"/>
                <a:cs typeface="Cambria" pitchFamily="34" charset="-120"/>
              </a:rPr>
              <a:t>THE GREAT INVERSION</a:t>
            </a:r>
            <a:endParaRPr lang="en-US" sz="6000" dirty="0"/>
          </a:p>
        </p:txBody>
      </p:sp>
      <p:sp>
        <p:nvSpPr>
          <p:cNvPr id="3" name="Text 1"/>
          <p:cNvSpPr/>
          <p:nvPr/>
        </p:nvSpPr>
        <p:spPr>
          <a:xfrm>
            <a:off x="731520" y="3200400"/>
            <a:ext cx="10698480" cy="731520"/>
          </a:xfrm>
          <a:prstGeom prst="rect">
            <a:avLst/>
          </a:prstGeom>
          <a:noFill/>
          <a:ln/>
        </p:spPr>
        <p:txBody>
          <a:bodyPr wrap="square" lIns="0" tIns="0" rIns="0" bIns="0" rtlCol="0" anchor="ctr"/>
          <a:lstStyle/>
          <a:p>
            <a:pPr indent="0" marL="0">
              <a:buNone/>
            </a:pPr>
            <a:r>
              <a:rPr lang="en-US" sz="3000" dirty="0">
                <a:solidFill>
                  <a:srgbClr val="E6EAF2"/>
                </a:solidFill>
                <a:latin typeface="Cambria" pitchFamily="34" charset="0"/>
                <a:ea typeface="Cambria" pitchFamily="34" charset="-122"/>
                <a:cs typeface="Cambria" pitchFamily="34" charset="-120"/>
              </a:rPr>
              <a:t>Cheap Supply, Scarce Connection</a:t>
            </a:r>
            <a:endParaRPr lang="en-US" sz="3000" dirty="0"/>
          </a:p>
        </p:txBody>
      </p:sp>
      <p:sp>
        <p:nvSpPr>
          <p:cNvPr id="4" name="Text 2"/>
          <p:cNvSpPr/>
          <p:nvPr/>
        </p:nvSpPr>
        <p:spPr>
          <a:xfrm>
            <a:off x="731520" y="4114800"/>
            <a:ext cx="10698480" cy="731520"/>
          </a:xfrm>
          <a:prstGeom prst="rect">
            <a:avLst/>
          </a:prstGeom>
          <a:noFill/>
          <a:ln/>
        </p:spPr>
        <p:txBody>
          <a:bodyPr wrap="square" lIns="0" tIns="0" rIns="0" bIns="0" rtlCol="0" anchor="ctr"/>
          <a:lstStyle/>
          <a:p>
            <a:pPr indent="0" marL="0">
              <a:buNone/>
            </a:pPr>
            <a:r>
              <a:rPr lang="en-US" sz="1700" dirty="0">
                <a:solidFill>
                  <a:srgbClr val="C6CFDE"/>
                </a:solidFill>
                <a:latin typeface="Calibri" pitchFamily="34" charset="0"/>
                <a:ea typeface="Calibri" pitchFamily="34" charset="-122"/>
                <a:cs typeface="Calibri" pitchFamily="34" charset="-120"/>
              </a:rPr>
              <a:t>Why America's electricity institutions are the bottleneck, and the five principles that complete the unbundling</a:t>
            </a:r>
            <a:endParaRPr lang="en-US" sz="1700" dirty="0"/>
          </a:p>
        </p:txBody>
      </p:sp>
      <p:sp>
        <p:nvSpPr>
          <p:cNvPr id="5" name="Text 3"/>
          <p:cNvSpPr/>
          <p:nvPr/>
        </p:nvSpPr>
        <p:spPr>
          <a:xfrm>
            <a:off x="731520" y="5943600"/>
            <a:ext cx="7315200" cy="365760"/>
          </a:xfrm>
          <a:prstGeom prst="rect">
            <a:avLst/>
          </a:prstGeom>
          <a:noFill/>
          <a:ln/>
        </p:spPr>
        <p:txBody>
          <a:bodyPr wrap="square" lIns="0" tIns="0" rIns="0" bIns="0" rtlCol="0" anchor="ctr"/>
          <a:lstStyle/>
          <a:p>
            <a:pPr indent="0" marL="0">
              <a:buNone/>
            </a:pPr>
            <a:r>
              <a:rPr lang="en-US" sz="1300" dirty="0">
                <a:solidFill>
                  <a:srgbClr val="8A96AB"/>
                </a:solidFill>
                <a:latin typeface="Calibri" pitchFamily="34" charset="0"/>
                <a:ea typeface="Calibri" pitchFamily="34" charset="-122"/>
                <a:cs typeface="Calibri" pitchFamily="34" charset="-120"/>
              </a:rPr>
              <a:t>The Great Inversion  |  August 2026</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548640" y="320040"/>
            <a:ext cx="11064240" cy="731520"/>
          </a:xfrm>
          <a:prstGeom prst="rect">
            <a:avLst/>
          </a:prstGeom>
          <a:noFill/>
          <a:ln/>
        </p:spPr>
        <p:txBody>
          <a:bodyPr wrap="square" lIns="0" tIns="0" rIns="0" bIns="0" rtlCol="0" anchor="ctr"/>
          <a:lstStyle/>
          <a:p>
            <a:pPr indent="0" marL="0">
              <a:buNone/>
            </a:pPr>
            <a:r>
              <a:rPr lang="en-US" sz="3200" b="1" dirty="0">
                <a:solidFill>
                  <a:srgbClr val="E6EAF2"/>
                </a:solidFill>
                <a:latin typeface="Cambria" pitchFamily="34" charset="0"/>
                <a:ea typeface="Cambria" pitchFamily="34" charset="-122"/>
                <a:cs typeface="Cambria" pitchFamily="34" charset="-120"/>
              </a:rPr>
              <a:t>America's new bottleneck</a:t>
            </a:r>
            <a:endParaRPr lang="en-US" sz="3200" dirty="0"/>
          </a:p>
        </p:txBody>
      </p:sp>
      <p:sp>
        <p:nvSpPr>
          <p:cNvPr id="3" name="Text 1"/>
          <p:cNvSpPr/>
          <p:nvPr/>
        </p:nvSpPr>
        <p:spPr>
          <a:xfrm>
            <a:off x="548640" y="1051560"/>
            <a:ext cx="11064240" cy="548640"/>
          </a:xfrm>
          <a:prstGeom prst="rect">
            <a:avLst/>
          </a:prstGeom>
          <a:noFill/>
          <a:ln/>
        </p:spPr>
        <p:txBody>
          <a:bodyPr wrap="square" lIns="0" tIns="0" rIns="0" bIns="0" rtlCol="0" anchor="ctr"/>
          <a:lstStyle/>
          <a:p>
            <a:pPr indent="0" marL="0">
              <a:buNone/>
            </a:pPr>
            <a:r>
              <a:rPr lang="en-US" sz="1800" i="1" dirty="0">
                <a:solidFill>
                  <a:srgbClr val="F5B301"/>
                </a:solidFill>
                <a:latin typeface="Calibri" pitchFamily="34" charset="0"/>
                <a:ea typeface="Calibri" pitchFamily="34" charset="-122"/>
                <a:cs typeface="Calibri" pitchFamily="34" charset="-120"/>
              </a:rPr>
              <a:t>The grid no longer suffers from scarce electricity. It suffers from scarce permission.</a:t>
            </a:r>
            <a:endParaRPr lang="en-US" sz="1800" dirty="0"/>
          </a:p>
        </p:txBody>
      </p:sp>
      <p:sp>
        <p:nvSpPr>
          <p:cNvPr id="4" name="Shape 2"/>
          <p:cNvSpPr/>
          <p:nvPr/>
        </p:nvSpPr>
        <p:spPr>
          <a:xfrm>
            <a:off x="548640" y="1920240"/>
            <a:ext cx="3566160" cy="2377440"/>
          </a:xfrm>
          <a:prstGeom prst="roundRect">
            <a:avLst>
              <a:gd name="adj" fmla="val 4615"/>
            </a:avLst>
          </a:prstGeom>
          <a:solidFill>
            <a:srgbClr val="1B2A45"/>
          </a:solidFill>
          <a:ln/>
        </p:spPr>
      </p:sp>
      <p:sp>
        <p:nvSpPr>
          <p:cNvPr id="5" name="Text 3"/>
          <p:cNvSpPr/>
          <p:nvPr/>
        </p:nvSpPr>
        <p:spPr>
          <a:xfrm>
            <a:off x="548640" y="2148840"/>
            <a:ext cx="3566160" cy="914400"/>
          </a:xfrm>
          <a:prstGeom prst="rect">
            <a:avLst/>
          </a:prstGeom>
          <a:noFill/>
          <a:ln/>
        </p:spPr>
        <p:txBody>
          <a:bodyPr wrap="square" lIns="0" tIns="0" rIns="0" bIns="0" rtlCol="0" anchor="ctr"/>
          <a:lstStyle/>
          <a:p>
            <a:pPr algn="ctr" indent="0" marL="0">
              <a:buNone/>
            </a:pPr>
            <a:r>
              <a:rPr lang="en-US" sz="4400" b="1" dirty="0">
                <a:solidFill>
                  <a:srgbClr val="F5B301"/>
                </a:solidFill>
                <a:latin typeface="Calibri" pitchFamily="34" charset="0"/>
                <a:ea typeface="Calibri" pitchFamily="34" charset="-122"/>
                <a:cs typeface="Calibri" pitchFamily="34" charset="-120"/>
              </a:rPr>
              <a:t>2,061 GW</a:t>
            </a:r>
            <a:endParaRPr lang="en-US" sz="4400" dirty="0"/>
          </a:p>
        </p:txBody>
      </p:sp>
      <p:sp>
        <p:nvSpPr>
          <p:cNvPr id="6" name="Text 4"/>
          <p:cNvSpPr/>
          <p:nvPr/>
        </p:nvSpPr>
        <p:spPr>
          <a:xfrm>
            <a:off x="777240" y="3063240"/>
            <a:ext cx="3108960" cy="640080"/>
          </a:xfrm>
          <a:prstGeom prst="rect">
            <a:avLst/>
          </a:prstGeom>
          <a:noFill/>
          <a:ln/>
        </p:spPr>
        <p:txBody>
          <a:bodyPr wrap="square" lIns="0" tIns="0" rIns="0" bIns="0" rtlCol="0" anchor="ctr"/>
          <a:lstStyle/>
          <a:p>
            <a:pPr algn="ctr" indent="0" marL="0">
              <a:buNone/>
            </a:pPr>
            <a:r>
              <a:rPr lang="en-US" sz="1500" dirty="0">
                <a:solidFill>
                  <a:srgbClr val="C6CFDE"/>
                </a:solidFill>
                <a:latin typeface="Calibri" pitchFamily="34" charset="0"/>
                <a:ea typeface="Calibri" pitchFamily="34" charset="-122"/>
                <a:cs typeface="Calibri" pitchFamily="34" charset="-120"/>
              </a:rPr>
              <a:t>waiting in interconnection queues</a:t>
            </a:r>
            <a:endParaRPr lang="en-US" sz="1500" dirty="0"/>
          </a:p>
        </p:txBody>
      </p:sp>
      <p:sp>
        <p:nvSpPr>
          <p:cNvPr id="7" name="Text 5"/>
          <p:cNvSpPr/>
          <p:nvPr/>
        </p:nvSpPr>
        <p:spPr>
          <a:xfrm>
            <a:off x="777240" y="3703320"/>
            <a:ext cx="3108960" cy="457200"/>
          </a:xfrm>
          <a:prstGeom prst="rect">
            <a:avLst/>
          </a:prstGeom>
          <a:noFill/>
          <a:ln/>
        </p:spPr>
        <p:txBody>
          <a:bodyPr wrap="square" lIns="0" tIns="0" rIns="0" bIns="0" rtlCol="0" anchor="ctr"/>
          <a:lstStyle/>
          <a:p>
            <a:pPr algn="ctr" indent="0" marL="0">
              <a:buNone/>
            </a:pPr>
            <a:r>
              <a:rPr lang="en-US" sz="1100" dirty="0">
                <a:solidFill>
                  <a:srgbClr val="8A96AB"/>
                </a:solidFill>
                <a:latin typeface="Calibri" pitchFamily="34" charset="0"/>
                <a:ea typeface="Calibri" pitchFamily="34" charset="-122"/>
                <a:cs typeface="Calibri" pitchFamily="34" charset="-120"/>
              </a:rPr>
              <a:t>exceeds the U.S. fleet; 549 GW already signed</a:t>
            </a:r>
            <a:endParaRPr lang="en-US" sz="1100" dirty="0"/>
          </a:p>
        </p:txBody>
      </p:sp>
      <p:sp>
        <p:nvSpPr>
          <p:cNvPr id="8" name="Shape 6"/>
          <p:cNvSpPr/>
          <p:nvPr/>
        </p:nvSpPr>
        <p:spPr>
          <a:xfrm>
            <a:off x="4315968" y="1920240"/>
            <a:ext cx="3566160" cy="2377440"/>
          </a:xfrm>
          <a:prstGeom prst="roundRect">
            <a:avLst>
              <a:gd name="adj" fmla="val 4615"/>
            </a:avLst>
          </a:prstGeom>
          <a:solidFill>
            <a:srgbClr val="1B2A45"/>
          </a:solidFill>
          <a:ln/>
        </p:spPr>
      </p:sp>
      <p:sp>
        <p:nvSpPr>
          <p:cNvPr id="9" name="Text 7"/>
          <p:cNvSpPr/>
          <p:nvPr/>
        </p:nvSpPr>
        <p:spPr>
          <a:xfrm>
            <a:off x="4315968" y="2148840"/>
            <a:ext cx="3566160" cy="914400"/>
          </a:xfrm>
          <a:prstGeom prst="rect">
            <a:avLst/>
          </a:prstGeom>
          <a:noFill/>
          <a:ln/>
        </p:spPr>
        <p:txBody>
          <a:bodyPr wrap="square" lIns="0" tIns="0" rIns="0" bIns="0" rtlCol="0" anchor="ctr"/>
          <a:lstStyle/>
          <a:p>
            <a:pPr algn="ctr" indent="0" marL="0">
              <a:buNone/>
            </a:pPr>
            <a:r>
              <a:rPr lang="en-US" sz="4400" b="1" dirty="0">
                <a:solidFill>
                  <a:srgbClr val="F5B301"/>
                </a:solidFill>
                <a:latin typeface="Calibri" pitchFamily="34" charset="0"/>
                <a:ea typeface="Calibri" pitchFamily="34" charset="-122"/>
                <a:cs typeface="Calibri" pitchFamily="34" charset="-120"/>
              </a:rPr>
              <a:t>5+ years</a:t>
            </a:r>
            <a:endParaRPr lang="en-US" sz="4400" dirty="0"/>
          </a:p>
        </p:txBody>
      </p:sp>
      <p:sp>
        <p:nvSpPr>
          <p:cNvPr id="10" name="Text 8"/>
          <p:cNvSpPr/>
          <p:nvPr/>
        </p:nvSpPr>
        <p:spPr>
          <a:xfrm>
            <a:off x="4544568" y="3063240"/>
            <a:ext cx="3108960" cy="640080"/>
          </a:xfrm>
          <a:prstGeom prst="rect">
            <a:avLst/>
          </a:prstGeom>
          <a:noFill/>
          <a:ln/>
        </p:spPr>
        <p:txBody>
          <a:bodyPr wrap="square" lIns="0" tIns="0" rIns="0" bIns="0" rtlCol="0" anchor="ctr"/>
          <a:lstStyle/>
          <a:p>
            <a:pPr algn="ctr" indent="0" marL="0">
              <a:buNone/>
            </a:pPr>
            <a:r>
              <a:rPr lang="en-US" sz="1500" dirty="0">
                <a:solidFill>
                  <a:srgbClr val="C6CFDE"/>
                </a:solidFill>
                <a:latin typeface="Calibri" pitchFamily="34" charset="0"/>
                <a:ea typeface="Calibri" pitchFamily="34" charset="-122"/>
                <a:cs typeface="Calibri" pitchFamily="34" charset="-120"/>
              </a:rPr>
              <a:t>median wait; over 8 years in PJM</a:t>
            </a:r>
            <a:endParaRPr lang="en-US" sz="1500" dirty="0"/>
          </a:p>
        </p:txBody>
      </p:sp>
      <p:sp>
        <p:nvSpPr>
          <p:cNvPr id="11" name="Text 9"/>
          <p:cNvSpPr/>
          <p:nvPr/>
        </p:nvSpPr>
        <p:spPr>
          <a:xfrm>
            <a:off x="4544568" y="3703320"/>
            <a:ext cx="3108960" cy="457200"/>
          </a:xfrm>
          <a:prstGeom prst="rect">
            <a:avLst/>
          </a:prstGeom>
          <a:noFill/>
          <a:ln/>
        </p:spPr>
        <p:txBody>
          <a:bodyPr wrap="square" lIns="0" tIns="0" rIns="0" bIns="0" rtlCol="0" anchor="ctr"/>
          <a:lstStyle/>
          <a:p>
            <a:pPr algn="ctr" indent="0" marL="0">
              <a:buNone/>
            </a:pPr>
            <a:r>
              <a:rPr lang="en-US" sz="1100" dirty="0">
                <a:solidFill>
                  <a:srgbClr val="8A96AB"/>
                </a:solidFill>
                <a:latin typeface="Calibri" pitchFamily="34" charset="0"/>
                <a:ea typeface="Calibri" pitchFamily="34" charset="-122"/>
                <a:cs typeface="Calibri" pitchFamily="34" charset="-120"/>
              </a:rPr>
              <a:t>~13% of queued capacity historically reaches operation</a:t>
            </a:r>
            <a:endParaRPr lang="en-US" sz="1100" dirty="0"/>
          </a:p>
        </p:txBody>
      </p:sp>
      <p:sp>
        <p:nvSpPr>
          <p:cNvPr id="12" name="Shape 10"/>
          <p:cNvSpPr/>
          <p:nvPr/>
        </p:nvSpPr>
        <p:spPr>
          <a:xfrm>
            <a:off x="8083296" y="1920240"/>
            <a:ext cx="3566160" cy="2377440"/>
          </a:xfrm>
          <a:prstGeom prst="roundRect">
            <a:avLst>
              <a:gd name="adj" fmla="val 4615"/>
            </a:avLst>
          </a:prstGeom>
          <a:solidFill>
            <a:srgbClr val="1B2A45"/>
          </a:solidFill>
          <a:ln/>
        </p:spPr>
      </p:sp>
      <p:sp>
        <p:nvSpPr>
          <p:cNvPr id="13" name="Text 11"/>
          <p:cNvSpPr/>
          <p:nvPr/>
        </p:nvSpPr>
        <p:spPr>
          <a:xfrm>
            <a:off x="8083296" y="2148840"/>
            <a:ext cx="3566160" cy="914400"/>
          </a:xfrm>
          <a:prstGeom prst="rect">
            <a:avLst/>
          </a:prstGeom>
          <a:noFill/>
          <a:ln/>
        </p:spPr>
        <p:txBody>
          <a:bodyPr wrap="square" lIns="0" tIns="0" rIns="0" bIns="0" rtlCol="0" anchor="ctr"/>
          <a:lstStyle/>
          <a:p>
            <a:pPr algn="ctr" indent="0" marL="0">
              <a:buNone/>
            </a:pPr>
            <a:r>
              <a:rPr lang="en-US" sz="4400" b="1" dirty="0">
                <a:solidFill>
                  <a:srgbClr val="F5B301"/>
                </a:solidFill>
                <a:latin typeface="Calibri" pitchFamily="34" charset="0"/>
                <a:ea typeface="Calibri" pitchFamily="34" charset="-122"/>
                <a:cs typeface="Calibri" pitchFamily="34" charset="-120"/>
              </a:rPr>
              <a:t>$16.4B</a:t>
            </a:r>
            <a:endParaRPr lang="en-US" sz="4400" dirty="0"/>
          </a:p>
        </p:txBody>
      </p:sp>
      <p:sp>
        <p:nvSpPr>
          <p:cNvPr id="14" name="Text 12"/>
          <p:cNvSpPr/>
          <p:nvPr/>
        </p:nvSpPr>
        <p:spPr>
          <a:xfrm>
            <a:off x="8311896" y="3063240"/>
            <a:ext cx="3108960" cy="640080"/>
          </a:xfrm>
          <a:prstGeom prst="rect">
            <a:avLst/>
          </a:prstGeom>
          <a:noFill/>
          <a:ln/>
        </p:spPr>
        <p:txBody>
          <a:bodyPr wrap="square" lIns="0" tIns="0" rIns="0" bIns="0" rtlCol="0" anchor="ctr"/>
          <a:lstStyle/>
          <a:p>
            <a:pPr algn="ctr" indent="0" marL="0">
              <a:buNone/>
            </a:pPr>
            <a:r>
              <a:rPr lang="en-US" sz="1500" dirty="0">
                <a:solidFill>
                  <a:srgbClr val="C6CFDE"/>
                </a:solidFill>
                <a:latin typeface="Calibri" pitchFamily="34" charset="0"/>
                <a:ea typeface="Calibri" pitchFamily="34" charset="-122"/>
                <a:cs typeface="Calibri" pitchFamily="34" charset="-120"/>
              </a:rPr>
              <a:t>PJM capacity cost, up from $2.2B</a:t>
            </a:r>
            <a:endParaRPr lang="en-US" sz="1500" dirty="0"/>
          </a:p>
        </p:txBody>
      </p:sp>
      <p:sp>
        <p:nvSpPr>
          <p:cNvPr id="15" name="Text 13"/>
          <p:cNvSpPr/>
          <p:nvPr/>
        </p:nvSpPr>
        <p:spPr>
          <a:xfrm>
            <a:off x="8311896" y="3703320"/>
            <a:ext cx="3108960" cy="457200"/>
          </a:xfrm>
          <a:prstGeom prst="rect">
            <a:avLst/>
          </a:prstGeom>
          <a:noFill/>
          <a:ln/>
        </p:spPr>
        <p:txBody>
          <a:bodyPr wrap="square" lIns="0" tIns="0" rIns="0" bIns="0" rtlCol="0" anchor="ctr"/>
          <a:lstStyle/>
          <a:p>
            <a:pPr algn="ctr" indent="0" marL="0">
              <a:buNone/>
            </a:pPr>
            <a:r>
              <a:rPr lang="en-US" sz="1100" dirty="0">
                <a:solidFill>
                  <a:srgbClr val="8A96AB"/>
                </a:solidFill>
                <a:latin typeface="Calibri" pitchFamily="34" charset="0"/>
                <a:ea typeface="Calibri" pitchFamily="34" charset="-122"/>
                <a:cs typeface="Calibri" pitchFamily="34" charset="-120"/>
              </a:rPr>
              <a:t>4 straight auctions at administrative caps</a:t>
            </a:r>
            <a:endParaRPr lang="en-US" sz="1100" dirty="0"/>
          </a:p>
        </p:txBody>
      </p:sp>
      <p:sp>
        <p:nvSpPr>
          <p:cNvPr id="16" name="Text 14"/>
          <p:cNvSpPr/>
          <p:nvPr/>
        </p:nvSpPr>
        <p:spPr>
          <a:xfrm>
            <a:off x="548640" y="4846320"/>
            <a:ext cx="11064240" cy="822960"/>
          </a:xfrm>
          <a:prstGeom prst="rect">
            <a:avLst/>
          </a:prstGeom>
          <a:noFill/>
          <a:ln/>
        </p:spPr>
        <p:txBody>
          <a:bodyPr wrap="square" lIns="0" tIns="0" rIns="0" bIns="0" rtlCol="0" anchor="ctr"/>
          <a:lstStyle/>
          <a:p>
            <a:pPr indent="0" marL="0">
              <a:buNone/>
            </a:pPr>
            <a:r>
              <a:rPr lang="en-US" sz="1600" dirty="0">
                <a:solidFill>
                  <a:srgbClr val="C6CFDE"/>
                </a:solidFill>
                <a:latin typeface="Calibri" pitchFamily="34" charset="0"/>
                <a:ea typeface="Calibri" pitchFamily="34" charset="-122"/>
                <a:cs typeface="Calibri" pitchFamily="34" charset="-120"/>
              </a:rPr>
              <a:t>Meanwhile: hyperscale campuses cannot buy power they would pay a premium for, and gas turbine order books quote deliveries near five years out.</a:t>
            </a:r>
            <a:endParaRPr lang="en-US" sz="1600" dirty="0"/>
          </a:p>
        </p:txBody>
      </p:sp>
      <p:sp>
        <p:nvSpPr>
          <p:cNvPr id="17" name="Text 15"/>
          <p:cNvSpPr/>
          <p:nvPr/>
        </p:nvSpPr>
        <p:spPr>
          <a:xfrm>
            <a:off x="548640" y="6263640"/>
            <a:ext cx="11064240" cy="320040"/>
          </a:xfrm>
          <a:prstGeom prst="rect">
            <a:avLst/>
          </a:prstGeom>
          <a:noFill/>
          <a:ln/>
        </p:spPr>
        <p:txBody>
          <a:bodyPr wrap="square" lIns="0" tIns="0" rIns="0" bIns="0" rtlCol="0" anchor="ctr"/>
          <a:lstStyle/>
          <a:p>
            <a:pPr indent="0" marL="0">
              <a:buNone/>
            </a:pPr>
            <a:r>
              <a:rPr lang="en-US" sz="1000" dirty="0">
                <a:solidFill>
                  <a:srgbClr val="8A96AB"/>
                </a:solidFill>
                <a:latin typeface="Calibri" pitchFamily="34" charset="0"/>
                <a:ea typeface="Calibri" pitchFamily="34" charset="-122"/>
                <a:cs typeface="Calibri" pitchFamily="34" charset="-120"/>
              </a:rPr>
              <a:t>Sources: LBNL Queued Up 2026 Edition; PJM auction reports 2024-26; RMI (2026); GE Vernova 8-K and IEEFA on turbine lead times</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548640" y="320040"/>
            <a:ext cx="11064240" cy="731520"/>
          </a:xfrm>
          <a:prstGeom prst="rect">
            <a:avLst/>
          </a:prstGeom>
          <a:noFill/>
          <a:ln/>
        </p:spPr>
        <p:txBody>
          <a:bodyPr wrap="square" lIns="0" tIns="0" rIns="0" bIns="0" rtlCol="0" anchor="ctr"/>
          <a:lstStyle/>
          <a:p>
            <a:pPr indent="0" marL="0">
              <a:buNone/>
            </a:pPr>
            <a:r>
              <a:rPr lang="en-US" sz="3200" b="1" dirty="0">
                <a:solidFill>
                  <a:srgbClr val="E6EAF2"/>
                </a:solidFill>
                <a:latin typeface="Cambria" pitchFamily="34" charset="0"/>
                <a:ea typeface="Cambria" pitchFamily="34" charset="-122"/>
                <a:cs typeface="Cambria" pitchFamily="34" charset="-120"/>
              </a:rPr>
              <a:t>The state of the grid</a:t>
            </a:r>
            <a:endParaRPr lang="en-US" sz="3200" dirty="0"/>
          </a:p>
        </p:txBody>
      </p:sp>
      <p:sp>
        <p:nvSpPr>
          <p:cNvPr id="3" name="Text 1"/>
          <p:cNvSpPr/>
          <p:nvPr/>
        </p:nvSpPr>
        <p:spPr>
          <a:xfrm>
            <a:off x="4572000" y="1234440"/>
            <a:ext cx="3017520" cy="365760"/>
          </a:xfrm>
          <a:prstGeom prst="rect">
            <a:avLst/>
          </a:prstGeom>
          <a:noFill/>
          <a:ln/>
        </p:spPr>
        <p:txBody>
          <a:bodyPr wrap="square" lIns="0" tIns="0" rIns="0" bIns="0" rtlCol="0" anchor="ctr"/>
          <a:lstStyle/>
          <a:p>
            <a:pPr indent="0" marL="0">
              <a:buNone/>
            </a:pPr>
            <a:r>
              <a:rPr lang="en-US" sz="1400" b="1" dirty="0">
                <a:solidFill>
                  <a:srgbClr val="8A96AB"/>
                </a:solidFill>
                <a:latin typeface="Calibri" pitchFamily="34" charset="0"/>
                <a:ea typeface="Calibri" pitchFamily="34" charset="-122"/>
                <a:cs typeface="Calibri" pitchFamily="34" charset="-120"/>
              </a:rPr>
              <a:t>THEN</a:t>
            </a:r>
            <a:endParaRPr lang="en-US" sz="1400" dirty="0"/>
          </a:p>
        </p:txBody>
      </p:sp>
      <p:sp>
        <p:nvSpPr>
          <p:cNvPr id="4" name="Text 2"/>
          <p:cNvSpPr/>
          <p:nvPr/>
        </p:nvSpPr>
        <p:spPr>
          <a:xfrm>
            <a:off x="7772400" y="1234440"/>
            <a:ext cx="2743200" cy="365760"/>
          </a:xfrm>
          <a:prstGeom prst="rect">
            <a:avLst/>
          </a:prstGeom>
          <a:noFill/>
          <a:ln/>
        </p:spPr>
        <p:txBody>
          <a:bodyPr wrap="square" lIns="0" tIns="0" rIns="0" bIns="0" rtlCol="0" anchor="ctr"/>
          <a:lstStyle/>
          <a:p>
            <a:pPr indent="0" marL="0">
              <a:buNone/>
            </a:pPr>
            <a:r>
              <a:rPr lang="en-US" sz="1400" b="1" dirty="0">
                <a:solidFill>
                  <a:srgbClr val="F5B301"/>
                </a:solidFill>
                <a:latin typeface="Calibri" pitchFamily="34" charset="0"/>
                <a:ea typeface="Calibri" pitchFamily="34" charset="-122"/>
                <a:cs typeface="Calibri" pitchFamily="34" charset="-120"/>
              </a:rPr>
              <a:t>NOW (2026)</a:t>
            </a:r>
            <a:endParaRPr lang="en-US" sz="1400" dirty="0"/>
          </a:p>
        </p:txBody>
      </p:sp>
      <p:sp>
        <p:nvSpPr>
          <p:cNvPr id="5" name="Text 3"/>
          <p:cNvSpPr/>
          <p:nvPr/>
        </p:nvSpPr>
        <p:spPr>
          <a:xfrm>
            <a:off x="640080" y="1664208"/>
            <a:ext cx="3840480" cy="45720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Utility-scale solar LCOE</a:t>
            </a:r>
            <a:endParaRPr lang="en-US" sz="1400" dirty="0"/>
          </a:p>
        </p:txBody>
      </p:sp>
      <p:sp>
        <p:nvSpPr>
          <p:cNvPr id="6" name="Text 4"/>
          <p:cNvSpPr/>
          <p:nvPr/>
        </p:nvSpPr>
        <p:spPr>
          <a:xfrm>
            <a:off x="4572000" y="1664208"/>
            <a:ext cx="3017520" cy="457200"/>
          </a:xfrm>
          <a:prstGeom prst="rect">
            <a:avLst/>
          </a:prstGeom>
          <a:noFill/>
          <a:ln/>
        </p:spPr>
        <p:txBody>
          <a:bodyPr wrap="square" lIns="0" tIns="0" rIns="0" bIns="0" rtlCol="0" anchor="ctr"/>
          <a:lstStyle/>
          <a:p>
            <a:pPr indent="0" marL="0">
              <a:buNone/>
            </a:pPr>
            <a:r>
              <a:rPr lang="en-US" sz="1300" dirty="0">
                <a:solidFill>
                  <a:srgbClr val="C6CFDE"/>
                </a:solidFill>
                <a:latin typeface="Calibri" pitchFamily="34" charset="0"/>
                <a:ea typeface="Calibri" pitchFamily="34" charset="-122"/>
                <a:cs typeface="Calibri" pitchFamily="34" charset="-120"/>
              </a:rPr>
              <a:t>$359/MWh (2009)</a:t>
            </a:r>
            <a:endParaRPr lang="en-US" sz="1300" dirty="0"/>
          </a:p>
        </p:txBody>
      </p:sp>
      <p:sp>
        <p:nvSpPr>
          <p:cNvPr id="7" name="Text 5"/>
          <p:cNvSpPr/>
          <p:nvPr/>
        </p:nvSpPr>
        <p:spPr>
          <a:xfrm>
            <a:off x="7772400" y="1664208"/>
            <a:ext cx="2468880" cy="457200"/>
          </a:xfrm>
          <a:prstGeom prst="rect">
            <a:avLst/>
          </a:prstGeom>
          <a:noFill/>
          <a:ln/>
        </p:spPr>
        <p:txBody>
          <a:bodyPr wrap="square" lIns="0" tIns="0" rIns="0" bIns="0" rtlCol="0" anchor="ctr"/>
          <a:lstStyle/>
          <a:p>
            <a:pPr indent="0" marL="0">
              <a:buNone/>
            </a:pPr>
            <a:r>
              <a:rPr lang="en-US" sz="1300" b="1" dirty="0">
                <a:solidFill>
                  <a:srgbClr val="F5B301"/>
                </a:solidFill>
                <a:latin typeface="Calibri" pitchFamily="34" charset="0"/>
                <a:ea typeface="Calibri" pitchFamily="34" charset="-122"/>
                <a:cs typeface="Calibri" pitchFamily="34" charset="-120"/>
              </a:rPr>
              <a:t>$40-98, avg $69</a:t>
            </a:r>
            <a:endParaRPr lang="en-US" sz="1300" dirty="0"/>
          </a:p>
        </p:txBody>
      </p:sp>
      <p:sp>
        <p:nvSpPr>
          <p:cNvPr id="8" name="Text 6"/>
          <p:cNvSpPr/>
          <p:nvPr/>
        </p:nvSpPr>
        <p:spPr>
          <a:xfrm>
            <a:off x="10332720" y="1664208"/>
            <a:ext cx="1371600" cy="457200"/>
          </a:xfrm>
          <a:prstGeom prst="rect">
            <a:avLst/>
          </a:prstGeom>
          <a:noFill/>
          <a:ln/>
        </p:spPr>
        <p:txBody>
          <a:bodyPr wrap="square" lIns="0" tIns="0" rIns="0" bIns="0" rtlCol="0" anchor="ctr"/>
          <a:lstStyle/>
          <a:p>
            <a:pPr indent="0" marL="0">
              <a:buNone/>
            </a:pPr>
            <a:r>
              <a:rPr lang="en-US" sz="1100" dirty="0">
                <a:solidFill>
                  <a:srgbClr val="8A96AB"/>
                </a:solidFill>
                <a:latin typeface="Calibri" pitchFamily="34" charset="0"/>
                <a:ea typeface="Calibri" pitchFamily="34" charset="-122"/>
                <a:cs typeface="Calibri" pitchFamily="34" charset="-120"/>
              </a:rPr>
              <a:t>Lazard 2026</a:t>
            </a:r>
            <a:endParaRPr lang="en-US" sz="1100" dirty="0"/>
          </a:p>
        </p:txBody>
      </p:sp>
      <p:sp>
        <p:nvSpPr>
          <p:cNvPr id="9" name="Shape 7"/>
          <p:cNvSpPr/>
          <p:nvPr/>
        </p:nvSpPr>
        <p:spPr>
          <a:xfrm>
            <a:off x="640080" y="2194560"/>
            <a:ext cx="11064240" cy="0"/>
          </a:xfrm>
          <a:prstGeom prst="line">
            <a:avLst/>
          </a:prstGeom>
          <a:noFill/>
          <a:ln w="9525">
            <a:solidFill>
              <a:srgbClr val="2A3A57"/>
            </a:solidFill>
            <a:prstDash val="solid"/>
          </a:ln>
        </p:spPr>
      </p:sp>
      <p:sp>
        <p:nvSpPr>
          <p:cNvPr id="10" name="Text 8"/>
          <p:cNvSpPr/>
          <p:nvPr/>
        </p:nvSpPr>
        <p:spPr>
          <a:xfrm>
            <a:off x="640080" y="2231136"/>
            <a:ext cx="3840480" cy="45720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Battery pack price</a:t>
            </a:r>
            <a:endParaRPr lang="en-US" sz="1400" dirty="0"/>
          </a:p>
        </p:txBody>
      </p:sp>
      <p:sp>
        <p:nvSpPr>
          <p:cNvPr id="11" name="Text 9"/>
          <p:cNvSpPr/>
          <p:nvPr/>
        </p:nvSpPr>
        <p:spPr>
          <a:xfrm>
            <a:off x="4572000" y="2231136"/>
            <a:ext cx="3017520" cy="457200"/>
          </a:xfrm>
          <a:prstGeom prst="rect">
            <a:avLst/>
          </a:prstGeom>
          <a:noFill/>
          <a:ln/>
        </p:spPr>
        <p:txBody>
          <a:bodyPr wrap="square" lIns="0" tIns="0" rIns="0" bIns="0" rtlCol="0" anchor="ctr"/>
          <a:lstStyle/>
          <a:p>
            <a:pPr indent="0" marL="0">
              <a:buNone/>
            </a:pPr>
            <a:r>
              <a:rPr lang="en-US" sz="1300" dirty="0">
                <a:solidFill>
                  <a:srgbClr val="C6CFDE"/>
                </a:solidFill>
                <a:latin typeface="Calibri" pitchFamily="34" charset="0"/>
                <a:ea typeface="Calibri" pitchFamily="34" charset="-122"/>
                <a:cs typeface="Calibri" pitchFamily="34" charset="-120"/>
              </a:rPr>
              <a:t>≈$1,475/kWh (2010, real)</a:t>
            </a:r>
            <a:endParaRPr lang="en-US" sz="1300" dirty="0"/>
          </a:p>
        </p:txBody>
      </p:sp>
      <p:sp>
        <p:nvSpPr>
          <p:cNvPr id="12" name="Text 10"/>
          <p:cNvSpPr/>
          <p:nvPr/>
        </p:nvSpPr>
        <p:spPr>
          <a:xfrm>
            <a:off x="7772400" y="2231136"/>
            <a:ext cx="2468880" cy="457200"/>
          </a:xfrm>
          <a:prstGeom prst="rect">
            <a:avLst/>
          </a:prstGeom>
          <a:noFill/>
          <a:ln/>
        </p:spPr>
        <p:txBody>
          <a:bodyPr wrap="square" lIns="0" tIns="0" rIns="0" bIns="0" rtlCol="0" anchor="ctr"/>
          <a:lstStyle/>
          <a:p>
            <a:pPr indent="0" marL="0">
              <a:buNone/>
            </a:pPr>
            <a:r>
              <a:rPr lang="en-US" sz="1300" b="1" dirty="0">
                <a:solidFill>
                  <a:srgbClr val="F5B301"/>
                </a:solidFill>
                <a:latin typeface="Calibri" pitchFamily="34" charset="0"/>
                <a:ea typeface="Calibri" pitchFamily="34" charset="-122"/>
                <a:cs typeface="Calibri" pitchFamily="34" charset="-120"/>
              </a:rPr>
              <a:t>$108/kWh; $70 stationary</a:t>
            </a:r>
            <a:endParaRPr lang="en-US" sz="1300" dirty="0"/>
          </a:p>
        </p:txBody>
      </p:sp>
      <p:sp>
        <p:nvSpPr>
          <p:cNvPr id="13" name="Text 11"/>
          <p:cNvSpPr/>
          <p:nvPr/>
        </p:nvSpPr>
        <p:spPr>
          <a:xfrm>
            <a:off x="10332720" y="2231136"/>
            <a:ext cx="1371600" cy="457200"/>
          </a:xfrm>
          <a:prstGeom prst="rect">
            <a:avLst/>
          </a:prstGeom>
          <a:noFill/>
          <a:ln/>
        </p:spPr>
        <p:txBody>
          <a:bodyPr wrap="square" lIns="0" tIns="0" rIns="0" bIns="0" rtlCol="0" anchor="ctr"/>
          <a:lstStyle/>
          <a:p>
            <a:pPr indent="0" marL="0">
              <a:buNone/>
            </a:pPr>
            <a:r>
              <a:rPr lang="en-US" sz="1100" dirty="0">
                <a:solidFill>
                  <a:srgbClr val="8A96AB"/>
                </a:solidFill>
                <a:latin typeface="Calibri" pitchFamily="34" charset="0"/>
                <a:ea typeface="Calibri" pitchFamily="34" charset="-122"/>
                <a:cs typeface="Calibri" pitchFamily="34" charset="-120"/>
              </a:rPr>
              <a:t>BNEF 2025</a:t>
            </a:r>
            <a:endParaRPr lang="en-US" sz="1100" dirty="0"/>
          </a:p>
        </p:txBody>
      </p:sp>
      <p:sp>
        <p:nvSpPr>
          <p:cNvPr id="14" name="Shape 12"/>
          <p:cNvSpPr/>
          <p:nvPr/>
        </p:nvSpPr>
        <p:spPr>
          <a:xfrm>
            <a:off x="640080" y="2761488"/>
            <a:ext cx="11064240" cy="0"/>
          </a:xfrm>
          <a:prstGeom prst="line">
            <a:avLst/>
          </a:prstGeom>
          <a:noFill/>
          <a:ln w="9525">
            <a:solidFill>
              <a:srgbClr val="2A3A57"/>
            </a:solidFill>
            <a:prstDash val="solid"/>
          </a:ln>
        </p:spPr>
      </p:sp>
      <p:sp>
        <p:nvSpPr>
          <p:cNvPr id="15" name="Text 13"/>
          <p:cNvSpPr/>
          <p:nvPr/>
        </p:nvSpPr>
        <p:spPr>
          <a:xfrm>
            <a:off x="640080" y="2798064"/>
            <a:ext cx="3840480" cy="45720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Interconnection queue</a:t>
            </a:r>
            <a:endParaRPr lang="en-US" sz="1400" dirty="0"/>
          </a:p>
        </p:txBody>
      </p:sp>
      <p:sp>
        <p:nvSpPr>
          <p:cNvPr id="16" name="Text 14"/>
          <p:cNvSpPr/>
          <p:nvPr/>
        </p:nvSpPr>
        <p:spPr>
          <a:xfrm>
            <a:off x="4572000" y="2798064"/>
            <a:ext cx="3017520" cy="457200"/>
          </a:xfrm>
          <a:prstGeom prst="rect">
            <a:avLst/>
          </a:prstGeom>
          <a:noFill/>
          <a:ln/>
        </p:spPr>
        <p:txBody>
          <a:bodyPr wrap="square" lIns="0" tIns="0" rIns="0" bIns="0" rtlCol="0" anchor="ctr"/>
          <a:lstStyle/>
          <a:p>
            <a:pPr indent="0" marL="0">
              <a:buNone/>
            </a:pPr>
            <a:r>
              <a:rPr lang="en-US" sz="1300" dirty="0">
                <a:solidFill>
                  <a:srgbClr val="C6CFDE"/>
                </a:solidFill>
                <a:latin typeface="Calibri" pitchFamily="34" charset="0"/>
                <a:ea typeface="Calibri" pitchFamily="34" charset="-122"/>
                <a:cs typeface="Calibri" pitchFamily="34" charset="-120"/>
              </a:rPr>
              <a:t>fraction of fleet (mid-2000s)</a:t>
            </a:r>
            <a:endParaRPr lang="en-US" sz="1300" dirty="0"/>
          </a:p>
        </p:txBody>
      </p:sp>
      <p:sp>
        <p:nvSpPr>
          <p:cNvPr id="17" name="Text 15"/>
          <p:cNvSpPr/>
          <p:nvPr/>
        </p:nvSpPr>
        <p:spPr>
          <a:xfrm>
            <a:off x="7772400" y="2798064"/>
            <a:ext cx="2468880" cy="457200"/>
          </a:xfrm>
          <a:prstGeom prst="rect">
            <a:avLst/>
          </a:prstGeom>
          <a:noFill/>
          <a:ln/>
        </p:spPr>
        <p:txBody>
          <a:bodyPr wrap="square" lIns="0" tIns="0" rIns="0" bIns="0" rtlCol="0" anchor="ctr"/>
          <a:lstStyle/>
          <a:p>
            <a:pPr indent="0" marL="0">
              <a:buNone/>
            </a:pPr>
            <a:r>
              <a:rPr lang="en-US" sz="1300" b="1" dirty="0">
                <a:solidFill>
                  <a:srgbClr val="F5B301"/>
                </a:solidFill>
                <a:latin typeface="Calibri" pitchFamily="34" charset="0"/>
                <a:ea typeface="Calibri" pitchFamily="34" charset="-122"/>
                <a:cs typeface="Calibri" pitchFamily="34" charset="-120"/>
              </a:rPr>
              <a:t>2,061 GW &gt; fleet</a:t>
            </a:r>
            <a:endParaRPr lang="en-US" sz="1300" dirty="0"/>
          </a:p>
        </p:txBody>
      </p:sp>
      <p:sp>
        <p:nvSpPr>
          <p:cNvPr id="18" name="Text 16"/>
          <p:cNvSpPr/>
          <p:nvPr/>
        </p:nvSpPr>
        <p:spPr>
          <a:xfrm>
            <a:off x="10332720" y="2798064"/>
            <a:ext cx="1371600" cy="457200"/>
          </a:xfrm>
          <a:prstGeom prst="rect">
            <a:avLst/>
          </a:prstGeom>
          <a:noFill/>
          <a:ln/>
        </p:spPr>
        <p:txBody>
          <a:bodyPr wrap="square" lIns="0" tIns="0" rIns="0" bIns="0" rtlCol="0" anchor="ctr"/>
          <a:lstStyle/>
          <a:p>
            <a:pPr indent="0" marL="0">
              <a:buNone/>
            </a:pPr>
            <a:r>
              <a:rPr lang="en-US" sz="1100" dirty="0">
                <a:solidFill>
                  <a:srgbClr val="8A96AB"/>
                </a:solidFill>
                <a:latin typeface="Calibri" pitchFamily="34" charset="0"/>
                <a:ea typeface="Calibri" pitchFamily="34" charset="-122"/>
                <a:cs typeface="Calibri" pitchFamily="34" charset="-120"/>
              </a:rPr>
              <a:t>LBNL 2026</a:t>
            </a:r>
            <a:endParaRPr lang="en-US" sz="1100" dirty="0"/>
          </a:p>
        </p:txBody>
      </p:sp>
      <p:sp>
        <p:nvSpPr>
          <p:cNvPr id="19" name="Shape 17"/>
          <p:cNvSpPr/>
          <p:nvPr/>
        </p:nvSpPr>
        <p:spPr>
          <a:xfrm>
            <a:off x="640080" y="3328416"/>
            <a:ext cx="11064240" cy="0"/>
          </a:xfrm>
          <a:prstGeom prst="line">
            <a:avLst/>
          </a:prstGeom>
          <a:noFill/>
          <a:ln w="9525">
            <a:solidFill>
              <a:srgbClr val="2A3A57"/>
            </a:solidFill>
            <a:prstDash val="solid"/>
          </a:ln>
        </p:spPr>
      </p:sp>
      <p:sp>
        <p:nvSpPr>
          <p:cNvPr id="20" name="Text 18"/>
          <p:cNvSpPr/>
          <p:nvPr/>
        </p:nvSpPr>
        <p:spPr>
          <a:xfrm>
            <a:off x="640080" y="3364992"/>
            <a:ext cx="3840480" cy="45720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Typical queue duration</a:t>
            </a:r>
            <a:endParaRPr lang="en-US" sz="1400" dirty="0"/>
          </a:p>
        </p:txBody>
      </p:sp>
      <p:sp>
        <p:nvSpPr>
          <p:cNvPr id="21" name="Text 19"/>
          <p:cNvSpPr/>
          <p:nvPr/>
        </p:nvSpPr>
        <p:spPr>
          <a:xfrm>
            <a:off x="4572000" y="3364992"/>
            <a:ext cx="3017520" cy="457200"/>
          </a:xfrm>
          <a:prstGeom prst="rect">
            <a:avLst/>
          </a:prstGeom>
          <a:noFill/>
          <a:ln/>
        </p:spPr>
        <p:txBody>
          <a:bodyPr wrap="square" lIns="0" tIns="0" rIns="0" bIns="0" rtlCol="0" anchor="ctr"/>
          <a:lstStyle/>
          <a:p>
            <a:pPr indent="0" marL="0">
              <a:buNone/>
            </a:pPr>
            <a:r>
              <a:rPr lang="en-US" sz="1300" dirty="0">
                <a:solidFill>
                  <a:srgbClr val="C6CFDE"/>
                </a:solidFill>
                <a:latin typeface="Calibri" pitchFamily="34" charset="0"/>
                <a:ea typeface="Calibri" pitchFamily="34" charset="-122"/>
                <a:cs typeface="Calibri" pitchFamily="34" charset="-120"/>
              </a:rPr>
              <a:t>&lt;2 years (mid-2000s)</a:t>
            </a:r>
            <a:endParaRPr lang="en-US" sz="1300" dirty="0"/>
          </a:p>
        </p:txBody>
      </p:sp>
      <p:sp>
        <p:nvSpPr>
          <p:cNvPr id="22" name="Text 20"/>
          <p:cNvSpPr/>
          <p:nvPr/>
        </p:nvSpPr>
        <p:spPr>
          <a:xfrm>
            <a:off x="7772400" y="3364992"/>
            <a:ext cx="2468880" cy="457200"/>
          </a:xfrm>
          <a:prstGeom prst="rect">
            <a:avLst/>
          </a:prstGeom>
          <a:noFill/>
          <a:ln/>
        </p:spPr>
        <p:txBody>
          <a:bodyPr wrap="square" lIns="0" tIns="0" rIns="0" bIns="0" rtlCol="0" anchor="ctr"/>
          <a:lstStyle/>
          <a:p>
            <a:pPr indent="0" marL="0">
              <a:buNone/>
            </a:pPr>
            <a:r>
              <a:rPr lang="en-US" sz="1300" b="1" dirty="0">
                <a:solidFill>
                  <a:srgbClr val="F5B301"/>
                </a:solidFill>
                <a:latin typeface="Calibri" pitchFamily="34" charset="0"/>
                <a:ea typeface="Calibri" pitchFamily="34" charset="-122"/>
                <a:cs typeface="Calibri" pitchFamily="34" charset="-120"/>
              </a:rPr>
              <a:t>5+ yrs; 8+ in PJM</a:t>
            </a:r>
            <a:endParaRPr lang="en-US" sz="1300" dirty="0"/>
          </a:p>
        </p:txBody>
      </p:sp>
      <p:sp>
        <p:nvSpPr>
          <p:cNvPr id="23" name="Text 21"/>
          <p:cNvSpPr/>
          <p:nvPr/>
        </p:nvSpPr>
        <p:spPr>
          <a:xfrm>
            <a:off x="10332720" y="3364992"/>
            <a:ext cx="1371600" cy="457200"/>
          </a:xfrm>
          <a:prstGeom prst="rect">
            <a:avLst/>
          </a:prstGeom>
          <a:noFill/>
          <a:ln/>
        </p:spPr>
        <p:txBody>
          <a:bodyPr wrap="square" lIns="0" tIns="0" rIns="0" bIns="0" rtlCol="0" anchor="ctr"/>
          <a:lstStyle/>
          <a:p>
            <a:pPr indent="0" marL="0">
              <a:buNone/>
            </a:pPr>
            <a:r>
              <a:rPr lang="en-US" sz="1100" dirty="0">
                <a:solidFill>
                  <a:srgbClr val="8A96AB"/>
                </a:solidFill>
                <a:latin typeface="Calibri" pitchFamily="34" charset="0"/>
                <a:ea typeface="Calibri" pitchFamily="34" charset="-122"/>
                <a:cs typeface="Calibri" pitchFamily="34" charset="-120"/>
              </a:rPr>
              <a:t>LBNL; RMI</a:t>
            </a:r>
            <a:endParaRPr lang="en-US" sz="1100" dirty="0"/>
          </a:p>
        </p:txBody>
      </p:sp>
      <p:sp>
        <p:nvSpPr>
          <p:cNvPr id="24" name="Shape 22"/>
          <p:cNvSpPr/>
          <p:nvPr/>
        </p:nvSpPr>
        <p:spPr>
          <a:xfrm>
            <a:off x="640080" y="3895344"/>
            <a:ext cx="11064240" cy="0"/>
          </a:xfrm>
          <a:prstGeom prst="line">
            <a:avLst/>
          </a:prstGeom>
          <a:noFill/>
          <a:ln w="9525">
            <a:solidFill>
              <a:srgbClr val="2A3A57"/>
            </a:solidFill>
            <a:prstDash val="solid"/>
          </a:ln>
        </p:spPr>
      </p:sp>
      <p:sp>
        <p:nvSpPr>
          <p:cNvPr id="25" name="Text 23"/>
          <p:cNvSpPr/>
          <p:nvPr/>
        </p:nvSpPr>
        <p:spPr>
          <a:xfrm>
            <a:off x="640080" y="3931920"/>
            <a:ext cx="3840480" cy="45720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Queue completion rate</a:t>
            </a:r>
            <a:endParaRPr lang="en-US" sz="1400" dirty="0"/>
          </a:p>
        </p:txBody>
      </p:sp>
      <p:sp>
        <p:nvSpPr>
          <p:cNvPr id="26" name="Text 24"/>
          <p:cNvSpPr/>
          <p:nvPr/>
        </p:nvSpPr>
        <p:spPr>
          <a:xfrm>
            <a:off x="4572000" y="3931920"/>
            <a:ext cx="3017520" cy="457200"/>
          </a:xfrm>
          <a:prstGeom prst="rect">
            <a:avLst/>
          </a:prstGeom>
          <a:noFill/>
          <a:ln/>
        </p:spPr>
        <p:txBody>
          <a:bodyPr wrap="square" lIns="0" tIns="0" rIns="0" bIns="0" rtlCol="0" anchor="ctr"/>
          <a:lstStyle/>
          <a:p>
            <a:pPr indent="0" marL="0">
              <a:buNone/>
            </a:pPr>
            <a:r>
              <a:rPr lang="en-US" sz="1300" dirty="0">
                <a:solidFill>
                  <a:srgbClr val="C6CFDE"/>
                </a:solidFill>
                <a:latin typeface="Calibri" pitchFamily="34" charset="0"/>
                <a:ea typeface="Calibri" pitchFamily="34" charset="-122"/>
                <a:cs typeface="Calibri" pitchFamily="34" charset="-120"/>
              </a:rPr>
              <a:t>majority connected</a:t>
            </a:r>
            <a:endParaRPr lang="en-US" sz="1300" dirty="0"/>
          </a:p>
        </p:txBody>
      </p:sp>
      <p:sp>
        <p:nvSpPr>
          <p:cNvPr id="27" name="Text 25"/>
          <p:cNvSpPr/>
          <p:nvPr/>
        </p:nvSpPr>
        <p:spPr>
          <a:xfrm>
            <a:off x="7772400" y="3931920"/>
            <a:ext cx="2468880" cy="457200"/>
          </a:xfrm>
          <a:prstGeom prst="rect">
            <a:avLst/>
          </a:prstGeom>
          <a:noFill/>
          <a:ln/>
        </p:spPr>
        <p:txBody>
          <a:bodyPr wrap="square" lIns="0" tIns="0" rIns="0" bIns="0" rtlCol="0" anchor="ctr"/>
          <a:lstStyle/>
          <a:p>
            <a:pPr indent="0" marL="0">
              <a:buNone/>
            </a:pPr>
            <a:r>
              <a:rPr lang="en-US" sz="1300" b="1" dirty="0">
                <a:solidFill>
                  <a:srgbClr val="F5B301"/>
                </a:solidFill>
                <a:latin typeface="Calibri" pitchFamily="34" charset="0"/>
                <a:ea typeface="Calibri" pitchFamily="34" charset="-122"/>
                <a:cs typeface="Calibri" pitchFamily="34" charset="-120"/>
              </a:rPr>
              <a:t>≈13%</a:t>
            </a:r>
            <a:endParaRPr lang="en-US" sz="1300" dirty="0"/>
          </a:p>
        </p:txBody>
      </p:sp>
      <p:sp>
        <p:nvSpPr>
          <p:cNvPr id="28" name="Text 26"/>
          <p:cNvSpPr/>
          <p:nvPr/>
        </p:nvSpPr>
        <p:spPr>
          <a:xfrm>
            <a:off x="10332720" y="3931920"/>
            <a:ext cx="1371600" cy="457200"/>
          </a:xfrm>
          <a:prstGeom prst="rect">
            <a:avLst/>
          </a:prstGeom>
          <a:noFill/>
          <a:ln/>
        </p:spPr>
        <p:txBody>
          <a:bodyPr wrap="square" lIns="0" tIns="0" rIns="0" bIns="0" rtlCol="0" anchor="ctr"/>
          <a:lstStyle/>
          <a:p>
            <a:pPr indent="0" marL="0">
              <a:buNone/>
            </a:pPr>
            <a:r>
              <a:rPr lang="en-US" sz="1100" dirty="0">
                <a:solidFill>
                  <a:srgbClr val="8A96AB"/>
                </a:solidFill>
                <a:latin typeface="Calibri" pitchFamily="34" charset="0"/>
                <a:ea typeface="Calibri" pitchFamily="34" charset="-122"/>
                <a:cs typeface="Calibri" pitchFamily="34" charset="-120"/>
              </a:rPr>
              <a:t>LBNL 2026</a:t>
            </a:r>
            <a:endParaRPr lang="en-US" sz="1100" dirty="0"/>
          </a:p>
        </p:txBody>
      </p:sp>
      <p:sp>
        <p:nvSpPr>
          <p:cNvPr id="29" name="Shape 27"/>
          <p:cNvSpPr/>
          <p:nvPr/>
        </p:nvSpPr>
        <p:spPr>
          <a:xfrm>
            <a:off x="640080" y="4462272"/>
            <a:ext cx="11064240" cy="0"/>
          </a:xfrm>
          <a:prstGeom prst="line">
            <a:avLst/>
          </a:prstGeom>
          <a:noFill/>
          <a:ln w="9525">
            <a:solidFill>
              <a:srgbClr val="2A3A57"/>
            </a:solidFill>
            <a:prstDash val="solid"/>
          </a:ln>
        </p:spPr>
      </p:sp>
      <p:sp>
        <p:nvSpPr>
          <p:cNvPr id="30" name="Text 28"/>
          <p:cNvSpPr/>
          <p:nvPr/>
        </p:nvSpPr>
        <p:spPr>
          <a:xfrm>
            <a:off x="640080" y="4498848"/>
            <a:ext cx="3840480" cy="45720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Gas turbine lead time</a:t>
            </a:r>
            <a:endParaRPr lang="en-US" sz="1400" dirty="0"/>
          </a:p>
        </p:txBody>
      </p:sp>
      <p:sp>
        <p:nvSpPr>
          <p:cNvPr id="31" name="Text 29"/>
          <p:cNvSpPr/>
          <p:nvPr/>
        </p:nvSpPr>
        <p:spPr>
          <a:xfrm>
            <a:off x="4572000" y="4498848"/>
            <a:ext cx="3017520" cy="457200"/>
          </a:xfrm>
          <a:prstGeom prst="rect">
            <a:avLst/>
          </a:prstGeom>
          <a:noFill/>
          <a:ln/>
        </p:spPr>
        <p:txBody>
          <a:bodyPr wrap="square" lIns="0" tIns="0" rIns="0" bIns="0" rtlCol="0" anchor="ctr"/>
          <a:lstStyle/>
          <a:p>
            <a:pPr indent="0" marL="0">
              <a:buNone/>
            </a:pPr>
            <a:r>
              <a:rPr lang="en-US" sz="1300" dirty="0">
                <a:solidFill>
                  <a:srgbClr val="C6CFDE"/>
                </a:solidFill>
                <a:latin typeface="Calibri" pitchFamily="34" charset="0"/>
                <a:ea typeface="Calibri" pitchFamily="34" charset="-122"/>
                <a:cs typeface="Calibri" pitchFamily="34" charset="-120"/>
              </a:rPr>
              <a:t>≈2 years (2019)</a:t>
            </a:r>
            <a:endParaRPr lang="en-US" sz="1300" dirty="0"/>
          </a:p>
        </p:txBody>
      </p:sp>
      <p:sp>
        <p:nvSpPr>
          <p:cNvPr id="32" name="Text 30"/>
          <p:cNvSpPr/>
          <p:nvPr/>
        </p:nvSpPr>
        <p:spPr>
          <a:xfrm>
            <a:off x="7772400" y="4498848"/>
            <a:ext cx="2468880" cy="457200"/>
          </a:xfrm>
          <a:prstGeom prst="rect">
            <a:avLst/>
          </a:prstGeom>
          <a:noFill/>
          <a:ln/>
        </p:spPr>
        <p:txBody>
          <a:bodyPr wrap="square" lIns="0" tIns="0" rIns="0" bIns="0" rtlCol="0" anchor="ctr"/>
          <a:lstStyle/>
          <a:p>
            <a:pPr indent="0" marL="0">
              <a:buNone/>
            </a:pPr>
            <a:r>
              <a:rPr lang="en-US" sz="1300" b="1" dirty="0">
                <a:solidFill>
                  <a:srgbClr val="F5B301"/>
                </a:solidFill>
                <a:latin typeface="Calibri" pitchFamily="34" charset="0"/>
                <a:ea typeface="Calibri" pitchFamily="34" charset="-122"/>
                <a:cs typeface="Calibri" pitchFamily="34" charset="-120"/>
              </a:rPr>
              <a:t>≈5 yrs (frame-class)</a:t>
            </a:r>
            <a:endParaRPr lang="en-US" sz="1300" dirty="0"/>
          </a:p>
        </p:txBody>
      </p:sp>
      <p:sp>
        <p:nvSpPr>
          <p:cNvPr id="33" name="Text 31"/>
          <p:cNvSpPr/>
          <p:nvPr/>
        </p:nvSpPr>
        <p:spPr>
          <a:xfrm>
            <a:off x="10332720" y="4498848"/>
            <a:ext cx="1371600" cy="457200"/>
          </a:xfrm>
          <a:prstGeom prst="rect">
            <a:avLst/>
          </a:prstGeom>
          <a:noFill/>
          <a:ln/>
        </p:spPr>
        <p:txBody>
          <a:bodyPr wrap="square" lIns="0" tIns="0" rIns="0" bIns="0" rtlCol="0" anchor="ctr"/>
          <a:lstStyle/>
          <a:p>
            <a:pPr indent="0" marL="0">
              <a:buNone/>
            </a:pPr>
            <a:r>
              <a:rPr lang="en-US" sz="1100" dirty="0">
                <a:solidFill>
                  <a:srgbClr val="8A96AB"/>
                </a:solidFill>
                <a:latin typeface="Calibri" pitchFamily="34" charset="0"/>
                <a:ea typeface="Calibri" pitchFamily="34" charset="-122"/>
                <a:cs typeface="Calibri" pitchFamily="34" charset="-120"/>
              </a:rPr>
              <a:t>IEEFA; GE Vernova</a:t>
            </a:r>
            <a:endParaRPr lang="en-US" sz="1100" dirty="0"/>
          </a:p>
        </p:txBody>
      </p:sp>
      <p:sp>
        <p:nvSpPr>
          <p:cNvPr id="34" name="Shape 32"/>
          <p:cNvSpPr/>
          <p:nvPr/>
        </p:nvSpPr>
        <p:spPr>
          <a:xfrm>
            <a:off x="640080" y="5029200"/>
            <a:ext cx="11064240" cy="0"/>
          </a:xfrm>
          <a:prstGeom prst="line">
            <a:avLst/>
          </a:prstGeom>
          <a:noFill/>
          <a:ln w="9525">
            <a:solidFill>
              <a:srgbClr val="2A3A57"/>
            </a:solidFill>
            <a:prstDash val="solid"/>
          </a:ln>
        </p:spPr>
      </p:sp>
      <p:sp>
        <p:nvSpPr>
          <p:cNvPr id="35" name="Text 33"/>
          <p:cNvSpPr/>
          <p:nvPr/>
        </p:nvSpPr>
        <p:spPr>
          <a:xfrm>
            <a:off x="640080" y="5065776"/>
            <a:ext cx="3840480" cy="45720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PJM annual capacity cost</a:t>
            </a:r>
            <a:endParaRPr lang="en-US" sz="1400" dirty="0"/>
          </a:p>
        </p:txBody>
      </p:sp>
      <p:sp>
        <p:nvSpPr>
          <p:cNvPr id="36" name="Text 34"/>
          <p:cNvSpPr/>
          <p:nvPr/>
        </p:nvSpPr>
        <p:spPr>
          <a:xfrm>
            <a:off x="4572000" y="5065776"/>
            <a:ext cx="3017520" cy="457200"/>
          </a:xfrm>
          <a:prstGeom prst="rect">
            <a:avLst/>
          </a:prstGeom>
          <a:noFill/>
          <a:ln/>
        </p:spPr>
        <p:txBody>
          <a:bodyPr wrap="square" lIns="0" tIns="0" rIns="0" bIns="0" rtlCol="0" anchor="ctr"/>
          <a:lstStyle/>
          <a:p>
            <a:pPr indent="0" marL="0">
              <a:buNone/>
            </a:pPr>
            <a:r>
              <a:rPr lang="en-US" sz="1300" dirty="0">
                <a:solidFill>
                  <a:srgbClr val="C6CFDE"/>
                </a:solidFill>
                <a:latin typeface="Calibri" pitchFamily="34" charset="0"/>
                <a:ea typeface="Calibri" pitchFamily="34" charset="-122"/>
                <a:cs typeface="Calibri" pitchFamily="34" charset="-120"/>
              </a:rPr>
              <a:t>$2.2B (2024/25)</a:t>
            </a:r>
            <a:endParaRPr lang="en-US" sz="1300" dirty="0"/>
          </a:p>
        </p:txBody>
      </p:sp>
      <p:sp>
        <p:nvSpPr>
          <p:cNvPr id="37" name="Text 35"/>
          <p:cNvSpPr/>
          <p:nvPr/>
        </p:nvSpPr>
        <p:spPr>
          <a:xfrm>
            <a:off x="7772400" y="5065776"/>
            <a:ext cx="2468880" cy="457200"/>
          </a:xfrm>
          <a:prstGeom prst="rect">
            <a:avLst/>
          </a:prstGeom>
          <a:noFill/>
          <a:ln/>
        </p:spPr>
        <p:txBody>
          <a:bodyPr wrap="square" lIns="0" tIns="0" rIns="0" bIns="0" rtlCol="0" anchor="ctr"/>
          <a:lstStyle/>
          <a:p>
            <a:pPr indent="0" marL="0">
              <a:buNone/>
            </a:pPr>
            <a:r>
              <a:rPr lang="en-US" sz="1300" b="1" dirty="0">
                <a:solidFill>
                  <a:srgbClr val="F5B301"/>
                </a:solidFill>
                <a:latin typeface="Calibri" pitchFamily="34" charset="0"/>
                <a:ea typeface="Calibri" pitchFamily="34" charset="-122"/>
                <a:cs typeface="Calibri" pitchFamily="34" charset="-120"/>
              </a:rPr>
              <a:t>$16.4B (2028/29)</a:t>
            </a:r>
            <a:endParaRPr lang="en-US" sz="1300" dirty="0"/>
          </a:p>
        </p:txBody>
      </p:sp>
      <p:sp>
        <p:nvSpPr>
          <p:cNvPr id="38" name="Text 36"/>
          <p:cNvSpPr/>
          <p:nvPr/>
        </p:nvSpPr>
        <p:spPr>
          <a:xfrm>
            <a:off x="10332720" y="5065776"/>
            <a:ext cx="1371600" cy="457200"/>
          </a:xfrm>
          <a:prstGeom prst="rect">
            <a:avLst/>
          </a:prstGeom>
          <a:noFill/>
          <a:ln/>
        </p:spPr>
        <p:txBody>
          <a:bodyPr wrap="square" lIns="0" tIns="0" rIns="0" bIns="0" rtlCol="0" anchor="ctr"/>
          <a:lstStyle/>
          <a:p>
            <a:pPr indent="0" marL="0">
              <a:buNone/>
            </a:pPr>
            <a:r>
              <a:rPr lang="en-US" sz="1100" dirty="0">
                <a:solidFill>
                  <a:srgbClr val="8A96AB"/>
                </a:solidFill>
                <a:latin typeface="Calibri" pitchFamily="34" charset="0"/>
                <a:ea typeface="Calibri" pitchFamily="34" charset="-122"/>
                <a:cs typeface="Calibri" pitchFamily="34" charset="-120"/>
              </a:rPr>
              <a:t>PJM</a:t>
            </a:r>
            <a:endParaRPr lang="en-US" sz="1100" dirty="0"/>
          </a:p>
        </p:txBody>
      </p:sp>
      <p:sp>
        <p:nvSpPr>
          <p:cNvPr id="39" name="Text 37"/>
          <p:cNvSpPr/>
          <p:nvPr/>
        </p:nvSpPr>
        <p:spPr>
          <a:xfrm>
            <a:off x="640080" y="5760720"/>
            <a:ext cx="10972800" cy="822960"/>
          </a:xfrm>
          <a:prstGeom prst="rect">
            <a:avLst/>
          </a:prstGeom>
          <a:noFill/>
          <a:ln/>
        </p:spPr>
        <p:txBody>
          <a:bodyPr wrap="square" lIns="0" tIns="0" rIns="0" bIns="0" rtlCol="0" anchor="ctr"/>
          <a:lstStyle/>
          <a:p>
            <a:pPr indent="0" marL="0">
              <a:buNone/>
            </a:pPr>
            <a:r>
              <a:rPr lang="en-US" sz="1250" i="1" dirty="0">
                <a:solidFill>
                  <a:srgbClr val="C6CFDE"/>
                </a:solidFill>
                <a:latin typeface="Calibri" pitchFamily="34" charset="0"/>
                <a:ea typeface="Calibri" pitchFamily="34" charset="-122"/>
                <a:cs typeface="Calibri" pitchFamily="34" charset="-120"/>
              </a:rPr>
              <a:t>Every row moves the same direction: supply and capital got cheap while connection and customer costs got worse. (Queue counts proposed projects and shrank 10% in 2025 on reform shakeout; even at the historical 13 percent completion rate it implies ~270 GW, and 549 GW already holds an agreement.)</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548640" y="320040"/>
            <a:ext cx="11064240" cy="731520"/>
          </a:xfrm>
          <a:prstGeom prst="rect">
            <a:avLst/>
          </a:prstGeom>
          <a:noFill/>
          <a:ln/>
        </p:spPr>
        <p:txBody>
          <a:bodyPr wrap="square" lIns="0" tIns="0" rIns="0" bIns="0" rtlCol="0" anchor="ctr"/>
          <a:lstStyle/>
          <a:p>
            <a:pPr indent="0" marL="0">
              <a:buNone/>
            </a:pPr>
            <a:r>
              <a:rPr lang="en-US" sz="3200" b="1" dirty="0">
                <a:solidFill>
                  <a:srgbClr val="E6EAF2"/>
                </a:solidFill>
                <a:latin typeface="Cambria" pitchFamily="34" charset="0"/>
                <a:ea typeface="Cambria" pitchFamily="34" charset="-122"/>
                <a:cs typeface="Cambria" pitchFamily="34" charset="-120"/>
              </a:rPr>
              <a:t>Every founding assumption has flipped</a:t>
            </a:r>
            <a:endParaRPr lang="en-US" sz="3200" dirty="0"/>
          </a:p>
        </p:txBody>
      </p:sp>
      <p:sp>
        <p:nvSpPr>
          <p:cNvPr id="3" name="Shape 1"/>
          <p:cNvSpPr/>
          <p:nvPr/>
        </p:nvSpPr>
        <p:spPr>
          <a:xfrm>
            <a:off x="548640" y="1280160"/>
            <a:ext cx="5212080" cy="4663440"/>
          </a:xfrm>
          <a:prstGeom prst="roundRect">
            <a:avLst>
              <a:gd name="adj" fmla="val 2745"/>
            </a:avLst>
          </a:prstGeom>
          <a:solidFill>
            <a:srgbClr val="16233B"/>
          </a:solidFill>
          <a:ln/>
        </p:spPr>
      </p:sp>
      <p:sp>
        <p:nvSpPr>
          <p:cNvPr id="4" name="Text 2"/>
          <p:cNvSpPr/>
          <p:nvPr/>
        </p:nvSpPr>
        <p:spPr>
          <a:xfrm>
            <a:off x="548640" y="1417320"/>
            <a:ext cx="5212080" cy="457200"/>
          </a:xfrm>
          <a:prstGeom prst="rect">
            <a:avLst/>
          </a:prstGeom>
          <a:noFill/>
          <a:ln/>
        </p:spPr>
        <p:txBody>
          <a:bodyPr wrap="square" lIns="0" tIns="0" rIns="0" bIns="0" rtlCol="0" anchor="ctr"/>
          <a:lstStyle/>
          <a:p>
            <a:pPr algn="ctr" indent="0" marL="0">
              <a:buNone/>
            </a:pPr>
            <a:r>
              <a:rPr lang="en-US" sz="2200" b="1" dirty="0">
                <a:solidFill>
                  <a:srgbClr val="8A96AB"/>
                </a:solidFill>
                <a:latin typeface="Calibri" pitchFamily="34" charset="0"/>
                <a:ea typeface="Calibri" pitchFamily="34" charset="-122"/>
                <a:cs typeface="Calibri" pitchFamily="34" charset="-120"/>
              </a:rPr>
              <a:t>1980</a:t>
            </a:r>
            <a:endParaRPr lang="en-US" sz="2200" dirty="0"/>
          </a:p>
        </p:txBody>
      </p:sp>
      <p:sp>
        <p:nvSpPr>
          <p:cNvPr id="5" name="Text 3"/>
          <p:cNvSpPr/>
          <p:nvPr/>
        </p:nvSpPr>
        <p:spPr>
          <a:xfrm>
            <a:off x="914400" y="2057400"/>
            <a:ext cx="4572000" cy="502920"/>
          </a:xfrm>
          <a:prstGeom prst="rect">
            <a:avLst/>
          </a:prstGeom>
          <a:noFill/>
          <a:ln/>
        </p:spPr>
        <p:txBody>
          <a:bodyPr wrap="square" lIns="0" tIns="0" rIns="0" bIns="0" rtlCol="0" anchor="ctr"/>
          <a:lstStyle/>
          <a:p>
            <a:pPr indent="0" marL="0">
              <a:buNone/>
            </a:pPr>
            <a:r>
              <a:rPr lang="en-US" sz="1500" dirty="0">
                <a:solidFill>
                  <a:srgbClr val="C6CFDE"/>
                </a:solidFill>
                <a:latin typeface="Calibri" pitchFamily="34" charset="0"/>
                <a:ea typeface="Calibri" pitchFamily="34" charset="-122"/>
                <a:cs typeface="Calibri" pitchFamily="34" charset="-120"/>
              </a:rPr>
              <a:t>Generation: scarce, central, utility-built</a:t>
            </a:r>
            <a:endParaRPr lang="en-US" sz="1500" dirty="0"/>
          </a:p>
        </p:txBody>
      </p:sp>
      <p:sp>
        <p:nvSpPr>
          <p:cNvPr id="6" name="Text 4"/>
          <p:cNvSpPr/>
          <p:nvPr/>
        </p:nvSpPr>
        <p:spPr>
          <a:xfrm>
            <a:off x="914400" y="2679192"/>
            <a:ext cx="4572000" cy="502920"/>
          </a:xfrm>
          <a:prstGeom prst="rect">
            <a:avLst/>
          </a:prstGeom>
          <a:noFill/>
          <a:ln/>
        </p:spPr>
        <p:txBody>
          <a:bodyPr wrap="square" lIns="0" tIns="0" rIns="0" bIns="0" rtlCol="0" anchor="ctr"/>
          <a:lstStyle/>
          <a:p>
            <a:pPr indent="0" marL="0">
              <a:buNone/>
            </a:pPr>
            <a:r>
              <a:rPr lang="en-US" sz="1500" dirty="0">
                <a:solidFill>
                  <a:srgbClr val="C6CFDE"/>
                </a:solidFill>
                <a:latin typeface="Calibri" pitchFamily="34" charset="0"/>
                <a:ea typeface="Calibri" pitchFamily="34" charset="-122"/>
                <a:cs typeface="Calibri" pitchFamily="34" charset="-120"/>
              </a:rPr>
              <a:t>Storage: impossible</a:t>
            </a:r>
            <a:endParaRPr lang="en-US" sz="1500" dirty="0"/>
          </a:p>
        </p:txBody>
      </p:sp>
      <p:sp>
        <p:nvSpPr>
          <p:cNvPr id="7" name="Text 5"/>
          <p:cNvSpPr/>
          <p:nvPr/>
        </p:nvSpPr>
        <p:spPr>
          <a:xfrm>
            <a:off x="914400" y="3300984"/>
            <a:ext cx="4572000" cy="502920"/>
          </a:xfrm>
          <a:prstGeom prst="rect">
            <a:avLst/>
          </a:prstGeom>
          <a:noFill/>
          <a:ln/>
        </p:spPr>
        <p:txBody>
          <a:bodyPr wrap="square" lIns="0" tIns="0" rIns="0" bIns="0" rtlCol="0" anchor="ctr"/>
          <a:lstStyle/>
          <a:p>
            <a:pPr indent="0" marL="0">
              <a:buNone/>
            </a:pPr>
            <a:r>
              <a:rPr lang="en-US" sz="1500" dirty="0">
                <a:solidFill>
                  <a:srgbClr val="C6CFDE"/>
                </a:solidFill>
                <a:latin typeface="Calibri" pitchFamily="34" charset="0"/>
                <a:ea typeface="Calibri" pitchFamily="34" charset="-122"/>
                <a:cs typeface="Calibri" pitchFamily="34" charset="-120"/>
              </a:rPr>
              <a:t>Demand: passive and predictable</a:t>
            </a:r>
            <a:endParaRPr lang="en-US" sz="1500" dirty="0"/>
          </a:p>
        </p:txBody>
      </p:sp>
      <p:sp>
        <p:nvSpPr>
          <p:cNvPr id="8" name="Text 6"/>
          <p:cNvSpPr/>
          <p:nvPr/>
        </p:nvSpPr>
        <p:spPr>
          <a:xfrm>
            <a:off x="914400" y="3922776"/>
            <a:ext cx="4572000" cy="502920"/>
          </a:xfrm>
          <a:prstGeom prst="rect">
            <a:avLst/>
          </a:prstGeom>
          <a:noFill/>
          <a:ln/>
        </p:spPr>
        <p:txBody>
          <a:bodyPr wrap="square" lIns="0" tIns="0" rIns="0" bIns="0" rtlCol="0" anchor="ctr"/>
          <a:lstStyle/>
          <a:p>
            <a:pPr indent="0" marL="0">
              <a:buNone/>
            </a:pPr>
            <a:r>
              <a:rPr lang="en-US" sz="1500" dirty="0">
                <a:solidFill>
                  <a:srgbClr val="C6CFDE"/>
                </a:solidFill>
                <a:latin typeface="Calibri" pitchFamily="34" charset="0"/>
                <a:ea typeface="Calibri" pitchFamily="34" charset="-122"/>
                <a:cs typeface="Calibri" pitchFamily="34" charset="-120"/>
              </a:rPr>
              <a:t>Transmission: ample</a:t>
            </a:r>
            <a:endParaRPr lang="en-US" sz="1500" dirty="0"/>
          </a:p>
        </p:txBody>
      </p:sp>
      <p:sp>
        <p:nvSpPr>
          <p:cNvPr id="9" name="Text 7"/>
          <p:cNvSpPr/>
          <p:nvPr/>
        </p:nvSpPr>
        <p:spPr>
          <a:xfrm>
            <a:off x="914400" y="4544568"/>
            <a:ext cx="4572000" cy="502920"/>
          </a:xfrm>
          <a:prstGeom prst="rect">
            <a:avLst/>
          </a:prstGeom>
          <a:noFill/>
          <a:ln/>
        </p:spPr>
        <p:txBody>
          <a:bodyPr wrap="square" lIns="0" tIns="0" rIns="0" bIns="0" rtlCol="0" anchor="ctr"/>
          <a:lstStyle/>
          <a:p>
            <a:pPr indent="0" marL="0">
              <a:buNone/>
            </a:pPr>
            <a:r>
              <a:rPr lang="en-US" sz="1500" dirty="0">
                <a:solidFill>
                  <a:srgbClr val="C6CFDE"/>
                </a:solidFill>
                <a:latin typeface="Calibri" pitchFamily="34" charset="0"/>
                <a:ea typeface="Calibri" pitchFamily="34" charset="-122"/>
                <a:cs typeface="Calibri" pitchFamily="34" charset="-120"/>
              </a:rPr>
              <a:t>Connection: trivial</a:t>
            </a:r>
            <a:endParaRPr lang="en-US" sz="1500" dirty="0"/>
          </a:p>
        </p:txBody>
      </p:sp>
      <p:sp>
        <p:nvSpPr>
          <p:cNvPr id="10" name="Text 8"/>
          <p:cNvSpPr/>
          <p:nvPr/>
        </p:nvSpPr>
        <p:spPr>
          <a:xfrm>
            <a:off x="914400" y="5166360"/>
            <a:ext cx="4572000" cy="502920"/>
          </a:xfrm>
          <a:prstGeom prst="rect">
            <a:avLst/>
          </a:prstGeom>
          <a:noFill/>
          <a:ln/>
        </p:spPr>
        <p:txBody>
          <a:bodyPr wrap="square" lIns="0" tIns="0" rIns="0" bIns="0" rtlCol="0" anchor="ctr"/>
          <a:lstStyle/>
          <a:p>
            <a:pPr indent="0" marL="0">
              <a:buNone/>
            </a:pPr>
            <a:r>
              <a:rPr lang="en-US" sz="1500" dirty="0">
                <a:solidFill>
                  <a:srgbClr val="C6CFDE"/>
                </a:solidFill>
                <a:latin typeface="Calibri" pitchFamily="34" charset="0"/>
                <a:ea typeface="Calibri" pitchFamily="34" charset="-122"/>
                <a:cs typeface="Calibri" pitchFamily="34" charset="-120"/>
              </a:rPr>
              <a:t>Institutions: matched the technology</a:t>
            </a:r>
            <a:endParaRPr lang="en-US" sz="1500" dirty="0"/>
          </a:p>
        </p:txBody>
      </p:sp>
      <p:sp>
        <p:nvSpPr>
          <p:cNvPr id="11" name="Shape 9"/>
          <p:cNvSpPr/>
          <p:nvPr/>
        </p:nvSpPr>
        <p:spPr>
          <a:xfrm>
            <a:off x="6428232" y="1280160"/>
            <a:ext cx="5212080" cy="4663440"/>
          </a:xfrm>
          <a:prstGeom prst="roundRect">
            <a:avLst>
              <a:gd name="adj" fmla="val 2745"/>
            </a:avLst>
          </a:prstGeom>
          <a:solidFill>
            <a:srgbClr val="233B16"/>
          </a:solidFill>
          <a:ln/>
        </p:spPr>
      </p:sp>
      <p:sp>
        <p:nvSpPr>
          <p:cNvPr id="12" name="Text 10"/>
          <p:cNvSpPr/>
          <p:nvPr/>
        </p:nvSpPr>
        <p:spPr>
          <a:xfrm>
            <a:off x="6428232" y="1417320"/>
            <a:ext cx="5212080" cy="457200"/>
          </a:xfrm>
          <a:prstGeom prst="rect">
            <a:avLst/>
          </a:prstGeom>
          <a:noFill/>
          <a:ln/>
        </p:spPr>
        <p:txBody>
          <a:bodyPr wrap="square" lIns="0" tIns="0" rIns="0" bIns="0" rtlCol="0" anchor="ctr"/>
          <a:lstStyle/>
          <a:p>
            <a:pPr algn="ctr" indent="0" marL="0">
              <a:buNone/>
            </a:pPr>
            <a:r>
              <a:rPr lang="en-US" sz="2200" b="1" dirty="0">
                <a:solidFill>
                  <a:srgbClr val="B7E39A"/>
                </a:solidFill>
                <a:latin typeface="Calibri" pitchFamily="34" charset="0"/>
                <a:ea typeface="Calibri" pitchFamily="34" charset="-122"/>
                <a:cs typeface="Calibri" pitchFamily="34" charset="-120"/>
              </a:rPr>
              <a:t>2026</a:t>
            </a:r>
            <a:endParaRPr lang="en-US" sz="2200" dirty="0"/>
          </a:p>
        </p:txBody>
      </p:sp>
      <p:sp>
        <p:nvSpPr>
          <p:cNvPr id="13" name="Text 11"/>
          <p:cNvSpPr/>
          <p:nvPr/>
        </p:nvSpPr>
        <p:spPr>
          <a:xfrm>
            <a:off x="6793992" y="2057400"/>
            <a:ext cx="4572000" cy="502920"/>
          </a:xfrm>
          <a:prstGeom prst="rect">
            <a:avLst/>
          </a:prstGeom>
          <a:noFill/>
          <a:ln/>
        </p:spPr>
        <p:txBody>
          <a:bodyPr wrap="square" lIns="0" tIns="0" rIns="0" bIns="0" rtlCol="0" anchor="ctr"/>
          <a:lstStyle/>
          <a:p>
            <a:pPr indent="0" marL="0">
              <a:buNone/>
            </a:pPr>
            <a:r>
              <a:rPr lang="en-US" sz="1500" dirty="0">
                <a:solidFill>
                  <a:srgbClr val="E1F2D4"/>
                </a:solidFill>
                <a:latin typeface="Calibri" pitchFamily="34" charset="0"/>
                <a:ea typeface="Calibri" pitchFamily="34" charset="-122"/>
                <a:cs typeface="Calibri" pitchFamily="34" charset="-120"/>
              </a:rPr>
              <a:t>Generation: abundant, and not only utilities build it</a:t>
            </a:r>
            <a:endParaRPr lang="en-US" sz="1500" dirty="0"/>
          </a:p>
        </p:txBody>
      </p:sp>
      <p:sp>
        <p:nvSpPr>
          <p:cNvPr id="14" name="Text 12"/>
          <p:cNvSpPr/>
          <p:nvPr/>
        </p:nvSpPr>
        <p:spPr>
          <a:xfrm>
            <a:off x="6793992" y="2679192"/>
            <a:ext cx="4572000" cy="502920"/>
          </a:xfrm>
          <a:prstGeom prst="rect">
            <a:avLst/>
          </a:prstGeom>
          <a:noFill/>
          <a:ln/>
        </p:spPr>
        <p:txBody>
          <a:bodyPr wrap="square" lIns="0" tIns="0" rIns="0" bIns="0" rtlCol="0" anchor="ctr"/>
          <a:lstStyle/>
          <a:p>
            <a:pPr indent="0" marL="0">
              <a:buNone/>
            </a:pPr>
            <a:r>
              <a:rPr lang="en-US" sz="1500" dirty="0">
                <a:solidFill>
                  <a:srgbClr val="E1F2D4"/>
                </a:solidFill>
                <a:latin typeface="Calibri" pitchFamily="34" charset="0"/>
                <a:ea typeface="Calibri" pitchFamily="34" charset="-122"/>
                <a:cs typeface="Calibri" pitchFamily="34" charset="-120"/>
              </a:rPr>
              <a:t>Storage: a manufactured product on a falling cost curve</a:t>
            </a:r>
            <a:endParaRPr lang="en-US" sz="1500" dirty="0"/>
          </a:p>
        </p:txBody>
      </p:sp>
      <p:sp>
        <p:nvSpPr>
          <p:cNvPr id="15" name="Text 13"/>
          <p:cNvSpPr/>
          <p:nvPr/>
        </p:nvSpPr>
        <p:spPr>
          <a:xfrm>
            <a:off x="6793992" y="3300984"/>
            <a:ext cx="4572000" cy="502920"/>
          </a:xfrm>
          <a:prstGeom prst="rect">
            <a:avLst/>
          </a:prstGeom>
          <a:noFill/>
          <a:ln/>
        </p:spPr>
        <p:txBody>
          <a:bodyPr wrap="square" lIns="0" tIns="0" rIns="0" bIns="0" rtlCol="0" anchor="ctr"/>
          <a:lstStyle/>
          <a:p>
            <a:pPr indent="0" marL="0">
              <a:buNone/>
            </a:pPr>
            <a:r>
              <a:rPr lang="en-US" sz="1500" dirty="0">
                <a:solidFill>
                  <a:srgbClr val="E1F2D4"/>
                </a:solidFill>
                <a:latin typeface="Calibri" pitchFamily="34" charset="0"/>
                <a:ea typeface="Calibri" pitchFamily="34" charset="-122"/>
                <a:cs typeface="Calibri" pitchFamily="34" charset="-120"/>
              </a:rPr>
              <a:t>Demand: growing, flexible, self-supplying</a:t>
            </a:r>
            <a:endParaRPr lang="en-US" sz="1500" dirty="0"/>
          </a:p>
        </p:txBody>
      </p:sp>
      <p:sp>
        <p:nvSpPr>
          <p:cNvPr id="16" name="Text 14"/>
          <p:cNvSpPr/>
          <p:nvPr/>
        </p:nvSpPr>
        <p:spPr>
          <a:xfrm>
            <a:off x="6793992" y="3922776"/>
            <a:ext cx="4572000" cy="502920"/>
          </a:xfrm>
          <a:prstGeom prst="rect">
            <a:avLst/>
          </a:prstGeom>
          <a:noFill/>
          <a:ln/>
        </p:spPr>
        <p:txBody>
          <a:bodyPr wrap="square" lIns="0" tIns="0" rIns="0" bIns="0" rtlCol="0" anchor="ctr"/>
          <a:lstStyle/>
          <a:p>
            <a:pPr indent="0" marL="0">
              <a:buNone/>
            </a:pPr>
            <a:r>
              <a:rPr lang="en-US" sz="1500" dirty="0">
                <a:solidFill>
                  <a:srgbClr val="E1F2D4"/>
                </a:solidFill>
                <a:latin typeface="Calibri" pitchFamily="34" charset="0"/>
                <a:ea typeface="Calibri" pitchFamily="34" charset="-122"/>
                <a:cs typeface="Calibri" pitchFamily="34" charset="-120"/>
              </a:rPr>
              <a:t>Transmission: scarce</a:t>
            </a:r>
            <a:endParaRPr lang="en-US" sz="1500" dirty="0"/>
          </a:p>
        </p:txBody>
      </p:sp>
      <p:sp>
        <p:nvSpPr>
          <p:cNvPr id="17" name="Text 15"/>
          <p:cNvSpPr/>
          <p:nvPr/>
        </p:nvSpPr>
        <p:spPr>
          <a:xfrm>
            <a:off x="6793992" y="4544568"/>
            <a:ext cx="4572000" cy="502920"/>
          </a:xfrm>
          <a:prstGeom prst="rect">
            <a:avLst/>
          </a:prstGeom>
          <a:noFill/>
          <a:ln/>
        </p:spPr>
        <p:txBody>
          <a:bodyPr wrap="square" lIns="0" tIns="0" rIns="0" bIns="0" rtlCol="0" anchor="ctr"/>
          <a:lstStyle/>
          <a:p>
            <a:pPr indent="0" marL="0">
              <a:buNone/>
            </a:pPr>
            <a:r>
              <a:rPr lang="en-US" sz="1500" dirty="0">
                <a:solidFill>
                  <a:srgbClr val="E1F2D4"/>
                </a:solidFill>
                <a:latin typeface="Calibri" pitchFamily="34" charset="0"/>
                <a:ea typeface="Calibri" pitchFamily="34" charset="-122"/>
                <a:cs typeface="Calibri" pitchFamily="34" charset="-120"/>
              </a:rPr>
              <a:t>Connection: the binding constraint</a:t>
            </a:r>
            <a:endParaRPr lang="en-US" sz="1500" dirty="0"/>
          </a:p>
        </p:txBody>
      </p:sp>
      <p:sp>
        <p:nvSpPr>
          <p:cNvPr id="18" name="Text 16"/>
          <p:cNvSpPr/>
          <p:nvPr/>
        </p:nvSpPr>
        <p:spPr>
          <a:xfrm>
            <a:off x="6793992" y="5166360"/>
            <a:ext cx="4572000" cy="502920"/>
          </a:xfrm>
          <a:prstGeom prst="rect">
            <a:avLst/>
          </a:prstGeom>
          <a:noFill/>
          <a:ln/>
        </p:spPr>
        <p:txBody>
          <a:bodyPr wrap="square" lIns="0" tIns="0" rIns="0" bIns="0" rtlCol="0" anchor="ctr"/>
          <a:lstStyle/>
          <a:p>
            <a:pPr indent="0" marL="0">
              <a:buNone/>
            </a:pPr>
            <a:r>
              <a:rPr lang="en-US" sz="1500" b="1" dirty="0">
                <a:solidFill>
                  <a:srgbClr val="F5B301"/>
                </a:solidFill>
                <a:latin typeface="Calibri" pitchFamily="34" charset="0"/>
                <a:ea typeface="Calibri" pitchFamily="34" charset="-122"/>
                <a:cs typeface="Calibri" pitchFamily="34" charset="-120"/>
              </a:rPr>
              <a:t>Institutions: reformed five times; but the payoff and the gate survived</a:t>
            </a:r>
            <a:endParaRPr lang="en-US" sz="1500" dirty="0"/>
          </a:p>
        </p:txBody>
      </p:sp>
      <p:sp>
        <p:nvSpPr>
          <p:cNvPr id="19" name="Shape 17"/>
          <p:cNvSpPr/>
          <p:nvPr/>
        </p:nvSpPr>
        <p:spPr>
          <a:xfrm>
            <a:off x="5806440" y="3383280"/>
            <a:ext cx="594360" cy="457200"/>
          </a:xfrm>
          <a:prstGeom prst="rightArrow">
            <a:avLst/>
          </a:prstGeom>
          <a:solidFill>
            <a:srgbClr val="F5B301"/>
          </a:solidFill>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548640" y="320040"/>
            <a:ext cx="11064240" cy="731520"/>
          </a:xfrm>
          <a:prstGeom prst="rect">
            <a:avLst/>
          </a:prstGeom>
          <a:noFill/>
          <a:ln/>
        </p:spPr>
        <p:txBody>
          <a:bodyPr wrap="square" lIns="0" tIns="0" rIns="0" bIns="0" rtlCol="0" anchor="ctr"/>
          <a:lstStyle/>
          <a:p>
            <a:pPr indent="0" marL="0">
              <a:buNone/>
            </a:pPr>
            <a:r>
              <a:rPr lang="en-US" sz="3200" b="1" dirty="0">
                <a:solidFill>
                  <a:srgbClr val="E6EAF2"/>
                </a:solidFill>
                <a:latin typeface="Cambria" pitchFamily="34" charset="0"/>
                <a:ea typeface="Cambria" pitchFamily="34" charset="-122"/>
                <a:cs typeface="Cambria" pitchFamily="34" charset="-120"/>
              </a:rPr>
              <a:t>The grid has become industrial policy</a:t>
            </a:r>
            <a:endParaRPr lang="en-US" sz="3200" dirty="0"/>
          </a:p>
        </p:txBody>
      </p:sp>
      <p:sp>
        <p:nvSpPr>
          <p:cNvPr id="3" name="Shape 1"/>
          <p:cNvSpPr/>
          <p:nvPr/>
        </p:nvSpPr>
        <p:spPr>
          <a:xfrm>
            <a:off x="640080" y="1481328"/>
            <a:ext cx="566928" cy="566928"/>
          </a:xfrm>
          <a:prstGeom prst="ellipse">
            <a:avLst/>
          </a:prstGeom>
          <a:solidFill>
            <a:srgbClr val="F5B301"/>
          </a:solidFill>
          <a:ln/>
        </p:spPr>
      </p:sp>
      <p:sp>
        <p:nvSpPr>
          <p:cNvPr id="4" name="Text 2"/>
          <p:cNvSpPr/>
          <p:nvPr/>
        </p:nvSpPr>
        <p:spPr>
          <a:xfrm>
            <a:off x="640080" y="1481328"/>
            <a:ext cx="566928" cy="566928"/>
          </a:xfrm>
          <a:prstGeom prst="rect">
            <a:avLst/>
          </a:prstGeom>
          <a:noFill/>
          <a:ln/>
        </p:spPr>
        <p:txBody>
          <a:bodyPr wrap="square" lIns="0" tIns="0" rIns="0" bIns="0" rtlCol="0" anchor="ctr"/>
          <a:lstStyle/>
          <a:p>
            <a:pPr algn="ctr" indent="0" marL="0">
              <a:buNone/>
            </a:pPr>
            <a:r>
              <a:rPr lang="en-US" sz="2000" b="1" dirty="0">
                <a:solidFill>
                  <a:srgbClr val="101828"/>
                </a:solidFill>
                <a:latin typeface="Calibri" pitchFamily="34" charset="0"/>
                <a:ea typeface="Calibri" pitchFamily="34" charset="-122"/>
                <a:cs typeface="Calibri" pitchFamily="34" charset="-120"/>
              </a:rPr>
              <a:t>1</a:t>
            </a:r>
            <a:endParaRPr lang="en-US" sz="2000" dirty="0"/>
          </a:p>
        </p:txBody>
      </p:sp>
      <p:sp>
        <p:nvSpPr>
          <p:cNvPr id="5" name="Text 3"/>
          <p:cNvSpPr/>
          <p:nvPr/>
        </p:nvSpPr>
        <p:spPr>
          <a:xfrm>
            <a:off x="1463040" y="1371600"/>
            <a:ext cx="2834640" cy="457200"/>
          </a:xfrm>
          <a:prstGeom prst="rect">
            <a:avLst/>
          </a:prstGeom>
          <a:noFill/>
          <a:ln/>
        </p:spPr>
        <p:txBody>
          <a:bodyPr wrap="square" lIns="0" tIns="0" rIns="0" bIns="0" rtlCol="0" anchor="ctr"/>
          <a:lstStyle/>
          <a:p>
            <a:pPr indent="0" marL="0">
              <a:buNone/>
            </a:pPr>
            <a:r>
              <a:rPr lang="en-US" sz="1900" b="1" dirty="0">
                <a:solidFill>
                  <a:srgbClr val="E6EAF2"/>
                </a:solidFill>
                <a:latin typeface="Calibri" pitchFamily="34" charset="0"/>
                <a:ea typeface="Calibri" pitchFamily="34" charset="-122"/>
                <a:cs typeface="Calibri" pitchFamily="34" charset="-120"/>
              </a:rPr>
              <a:t>AI</a:t>
            </a:r>
            <a:endParaRPr lang="en-US" sz="1900" dirty="0"/>
          </a:p>
        </p:txBody>
      </p:sp>
      <p:sp>
        <p:nvSpPr>
          <p:cNvPr id="6" name="Text 4"/>
          <p:cNvSpPr/>
          <p:nvPr/>
        </p:nvSpPr>
        <p:spPr>
          <a:xfrm>
            <a:off x="1463040" y="1792224"/>
            <a:ext cx="10058400" cy="73152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Training capacity is gated on powered land. Time to power now outranks price of power for hyperscale siting.</a:t>
            </a:r>
            <a:endParaRPr lang="en-US" sz="1400" dirty="0"/>
          </a:p>
        </p:txBody>
      </p:sp>
      <p:sp>
        <p:nvSpPr>
          <p:cNvPr id="7" name="Shape 5"/>
          <p:cNvSpPr/>
          <p:nvPr/>
        </p:nvSpPr>
        <p:spPr>
          <a:xfrm>
            <a:off x="640080" y="2688336"/>
            <a:ext cx="566928" cy="566928"/>
          </a:xfrm>
          <a:prstGeom prst="ellipse">
            <a:avLst/>
          </a:prstGeom>
          <a:solidFill>
            <a:srgbClr val="F5B301"/>
          </a:solidFill>
          <a:ln/>
        </p:spPr>
      </p:sp>
      <p:sp>
        <p:nvSpPr>
          <p:cNvPr id="8" name="Text 6"/>
          <p:cNvSpPr/>
          <p:nvPr/>
        </p:nvSpPr>
        <p:spPr>
          <a:xfrm>
            <a:off x="640080" y="2688336"/>
            <a:ext cx="566928" cy="566928"/>
          </a:xfrm>
          <a:prstGeom prst="rect">
            <a:avLst/>
          </a:prstGeom>
          <a:noFill/>
          <a:ln/>
        </p:spPr>
        <p:txBody>
          <a:bodyPr wrap="square" lIns="0" tIns="0" rIns="0" bIns="0" rtlCol="0" anchor="ctr"/>
          <a:lstStyle/>
          <a:p>
            <a:pPr algn="ctr" indent="0" marL="0">
              <a:buNone/>
            </a:pPr>
            <a:r>
              <a:rPr lang="en-US" sz="2000" b="1" dirty="0">
                <a:solidFill>
                  <a:srgbClr val="101828"/>
                </a:solidFill>
                <a:latin typeface="Calibri" pitchFamily="34" charset="0"/>
                <a:ea typeface="Calibri" pitchFamily="34" charset="-122"/>
                <a:cs typeface="Calibri" pitchFamily="34" charset="-120"/>
              </a:rPr>
              <a:t>2</a:t>
            </a:r>
            <a:endParaRPr lang="en-US" sz="2000" dirty="0"/>
          </a:p>
        </p:txBody>
      </p:sp>
      <p:sp>
        <p:nvSpPr>
          <p:cNvPr id="9" name="Text 7"/>
          <p:cNvSpPr/>
          <p:nvPr/>
        </p:nvSpPr>
        <p:spPr>
          <a:xfrm>
            <a:off x="1463040" y="2578608"/>
            <a:ext cx="2834640" cy="457200"/>
          </a:xfrm>
          <a:prstGeom prst="rect">
            <a:avLst/>
          </a:prstGeom>
          <a:noFill/>
          <a:ln/>
        </p:spPr>
        <p:txBody>
          <a:bodyPr wrap="square" lIns="0" tIns="0" rIns="0" bIns="0" rtlCol="0" anchor="ctr"/>
          <a:lstStyle/>
          <a:p>
            <a:pPr indent="0" marL="0">
              <a:buNone/>
            </a:pPr>
            <a:r>
              <a:rPr lang="en-US" sz="1900" b="1" dirty="0">
                <a:solidFill>
                  <a:srgbClr val="E6EAF2"/>
                </a:solidFill>
                <a:latin typeface="Calibri" pitchFamily="34" charset="0"/>
                <a:ea typeface="Calibri" pitchFamily="34" charset="-122"/>
                <a:cs typeface="Calibri" pitchFamily="34" charset="-120"/>
              </a:rPr>
              <a:t>Manufacturing</a:t>
            </a:r>
            <a:endParaRPr lang="en-US" sz="1900" dirty="0"/>
          </a:p>
        </p:txBody>
      </p:sp>
      <p:sp>
        <p:nvSpPr>
          <p:cNvPr id="10" name="Text 8"/>
          <p:cNvSpPr/>
          <p:nvPr/>
        </p:nvSpPr>
        <p:spPr>
          <a:xfrm>
            <a:off x="1463040" y="2999232"/>
            <a:ext cx="10058400" cy="73152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Fabs and reshored factories site wherever connection is fastest, which increasingly means abroad or behind a private fence.</a:t>
            </a:r>
            <a:endParaRPr lang="en-US" sz="1400" dirty="0"/>
          </a:p>
        </p:txBody>
      </p:sp>
      <p:sp>
        <p:nvSpPr>
          <p:cNvPr id="11" name="Shape 9"/>
          <p:cNvSpPr/>
          <p:nvPr/>
        </p:nvSpPr>
        <p:spPr>
          <a:xfrm>
            <a:off x="640080" y="3895344"/>
            <a:ext cx="566928" cy="566928"/>
          </a:xfrm>
          <a:prstGeom prst="ellipse">
            <a:avLst/>
          </a:prstGeom>
          <a:solidFill>
            <a:srgbClr val="F5B301"/>
          </a:solidFill>
          <a:ln/>
        </p:spPr>
      </p:sp>
      <p:sp>
        <p:nvSpPr>
          <p:cNvPr id="12" name="Text 10"/>
          <p:cNvSpPr/>
          <p:nvPr/>
        </p:nvSpPr>
        <p:spPr>
          <a:xfrm>
            <a:off x="640080" y="3895344"/>
            <a:ext cx="566928" cy="566928"/>
          </a:xfrm>
          <a:prstGeom prst="rect">
            <a:avLst/>
          </a:prstGeom>
          <a:noFill/>
          <a:ln/>
        </p:spPr>
        <p:txBody>
          <a:bodyPr wrap="square" lIns="0" tIns="0" rIns="0" bIns="0" rtlCol="0" anchor="ctr"/>
          <a:lstStyle/>
          <a:p>
            <a:pPr algn="ctr" indent="0" marL="0">
              <a:buNone/>
            </a:pPr>
            <a:r>
              <a:rPr lang="en-US" sz="2000" b="1" dirty="0">
                <a:solidFill>
                  <a:srgbClr val="101828"/>
                </a:solidFill>
                <a:latin typeface="Calibri" pitchFamily="34" charset="0"/>
                <a:ea typeface="Calibri" pitchFamily="34" charset="-122"/>
                <a:cs typeface="Calibri" pitchFamily="34" charset="-120"/>
              </a:rPr>
              <a:t>3</a:t>
            </a:r>
            <a:endParaRPr lang="en-US" sz="2000" dirty="0"/>
          </a:p>
        </p:txBody>
      </p:sp>
      <p:sp>
        <p:nvSpPr>
          <p:cNvPr id="13" name="Text 11"/>
          <p:cNvSpPr/>
          <p:nvPr/>
        </p:nvSpPr>
        <p:spPr>
          <a:xfrm>
            <a:off x="1463040" y="3785616"/>
            <a:ext cx="2834640" cy="457200"/>
          </a:xfrm>
          <a:prstGeom prst="rect">
            <a:avLst/>
          </a:prstGeom>
          <a:noFill/>
          <a:ln/>
        </p:spPr>
        <p:txBody>
          <a:bodyPr wrap="square" lIns="0" tIns="0" rIns="0" bIns="0" rtlCol="0" anchor="ctr"/>
          <a:lstStyle/>
          <a:p>
            <a:pPr indent="0" marL="0">
              <a:buNone/>
            </a:pPr>
            <a:r>
              <a:rPr lang="en-US" sz="1900" b="1" dirty="0">
                <a:solidFill>
                  <a:srgbClr val="E6EAF2"/>
                </a:solidFill>
                <a:latin typeface="Calibri" pitchFamily="34" charset="0"/>
                <a:ea typeface="Calibri" pitchFamily="34" charset="-122"/>
                <a:cs typeface="Calibri" pitchFamily="34" charset="-120"/>
              </a:rPr>
              <a:t>Reliability politics</a:t>
            </a:r>
            <a:endParaRPr lang="en-US" sz="1900" dirty="0"/>
          </a:p>
        </p:txBody>
      </p:sp>
      <p:sp>
        <p:nvSpPr>
          <p:cNvPr id="14" name="Text 12"/>
          <p:cNvSpPr/>
          <p:nvPr/>
        </p:nvSpPr>
        <p:spPr>
          <a:xfrm>
            <a:off x="1463040" y="4206240"/>
            <a:ext cx="10058400" cy="73152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DOE has invoked emergency authority to keep aging plants running; capacity price caps are negotiated by governors.</a:t>
            </a:r>
            <a:endParaRPr lang="en-US" sz="1400" dirty="0"/>
          </a:p>
        </p:txBody>
      </p:sp>
      <p:sp>
        <p:nvSpPr>
          <p:cNvPr id="15" name="Shape 13"/>
          <p:cNvSpPr/>
          <p:nvPr/>
        </p:nvSpPr>
        <p:spPr>
          <a:xfrm>
            <a:off x="640080" y="5102352"/>
            <a:ext cx="566928" cy="566928"/>
          </a:xfrm>
          <a:prstGeom prst="ellipse">
            <a:avLst/>
          </a:prstGeom>
          <a:solidFill>
            <a:srgbClr val="F5B301"/>
          </a:solidFill>
          <a:ln/>
        </p:spPr>
      </p:sp>
      <p:sp>
        <p:nvSpPr>
          <p:cNvPr id="16" name="Text 14"/>
          <p:cNvSpPr/>
          <p:nvPr/>
        </p:nvSpPr>
        <p:spPr>
          <a:xfrm>
            <a:off x="640080" y="5102352"/>
            <a:ext cx="566928" cy="566928"/>
          </a:xfrm>
          <a:prstGeom prst="rect">
            <a:avLst/>
          </a:prstGeom>
          <a:noFill/>
          <a:ln/>
        </p:spPr>
        <p:txBody>
          <a:bodyPr wrap="square" lIns="0" tIns="0" rIns="0" bIns="0" rtlCol="0" anchor="ctr"/>
          <a:lstStyle/>
          <a:p>
            <a:pPr algn="ctr" indent="0" marL="0">
              <a:buNone/>
            </a:pPr>
            <a:r>
              <a:rPr lang="en-US" sz="2000" b="1" dirty="0">
                <a:solidFill>
                  <a:srgbClr val="101828"/>
                </a:solidFill>
                <a:latin typeface="Calibri" pitchFamily="34" charset="0"/>
                <a:ea typeface="Calibri" pitchFamily="34" charset="-122"/>
                <a:cs typeface="Calibri" pitchFamily="34" charset="-120"/>
              </a:rPr>
              <a:t>4</a:t>
            </a:r>
            <a:endParaRPr lang="en-US" sz="2000" dirty="0"/>
          </a:p>
        </p:txBody>
      </p:sp>
      <p:sp>
        <p:nvSpPr>
          <p:cNvPr id="17" name="Text 15"/>
          <p:cNvSpPr/>
          <p:nvPr/>
        </p:nvSpPr>
        <p:spPr>
          <a:xfrm>
            <a:off x="1463040" y="4992624"/>
            <a:ext cx="2834640" cy="457200"/>
          </a:xfrm>
          <a:prstGeom prst="rect">
            <a:avLst/>
          </a:prstGeom>
          <a:noFill/>
          <a:ln/>
        </p:spPr>
        <p:txBody>
          <a:bodyPr wrap="square" lIns="0" tIns="0" rIns="0" bIns="0" rtlCol="0" anchor="ctr"/>
          <a:lstStyle/>
          <a:p>
            <a:pPr indent="0" marL="0">
              <a:buNone/>
            </a:pPr>
            <a:r>
              <a:rPr lang="en-US" sz="1900" b="1" dirty="0">
                <a:solidFill>
                  <a:srgbClr val="E6EAF2"/>
                </a:solidFill>
                <a:latin typeface="Calibri" pitchFamily="34" charset="0"/>
                <a:ea typeface="Calibri" pitchFamily="34" charset="-122"/>
                <a:cs typeface="Calibri" pitchFamily="34" charset="-120"/>
              </a:rPr>
              <a:t>The clock</a:t>
            </a:r>
            <a:endParaRPr lang="en-US" sz="1900" dirty="0"/>
          </a:p>
        </p:txBody>
      </p:sp>
      <p:sp>
        <p:nvSpPr>
          <p:cNvPr id="18" name="Text 16"/>
          <p:cNvSpPr/>
          <p:nvPr/>
        </p:nvSpPr>
        <p:spPr>
          <a:xfrm>
            <a:off x="1463040" y="5413248"/>
            <a:ext cx="10058400" cy="73152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Gas turbines quote ~5-year deliveries. The fastest capacity in America is whatever can connect at the grid edge, and the second fastest is already built, waiting in the queue.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548640" y="320040"/>
            <a:ext cx="11064240" cy="731520"/>
          </a:xfrm>
          <a:prstGeom prst="rect">
            <a:avLst/>
          </a:prstGeom>
          <a:noFill/>
          <a:ln/>
        </p:spPr>
        <p:txBody>
          <a:bodyPr wrap="square" lIns="0" tIns="0" rIns="0" bIns="0" rtlCol="0" anchor="ctr"/>
          <a:lstStyle/>
          <a:p>
            <a:pPr indent="0" marL="0">
              <a:buNone/>
            </a:pPr>
            <a:r>
              <a:rPr lang="en-US" sz="3200" b="1" dirty="0">
                <a:solidFill>
                  <a:srgbClr val="E6EAF2"/>
                </a:solidFill>
                <a:latin typeface="Cambria" pitchFamily="34" charset="0"/>
                <a:ea typeface="Cambria" pitchFamily="34" charset="-122"/>
                <a:cs typeface="Cambria" pitchFamily="34" charset="-120"/>
              </a:rPr>
              <a:t>Rule 4. Projects must ask permission one at a time</a:t>
            </a:r>
            <a:endParaRPr lang="en-US" sz="3200" dirty="0"/>
          </a:p>
        </p:txBody>
      </p:sp>
      <p:sp>
        <p:nvSpPr>
          <p:cNvPr id="3" name="Shape 1"/>
          <p:cNvSpPr/>
          <p:nvPr/>
        </p:nvSpPr>
        <p:spPr>
          <a:xfrm>
            <a:off x="548640" y="1325880"/>
            <a:ext cx="5394960" cy="4480560"/>
          </a:xfrm>
          <a:prstGeom prst="roundRect">
            <a:avLst>
              <a:gd name="adj" fmla="val 2857"/>
            </a:avLst>
          </a:prstGeom>
          <a:solidFill>
            <a:srgbClr val="1B2A45"/>
          </a:solidFill>
          <a:ln/>
        </p:spPr>
      </p:sp>
      <p:sp>
        <p:nvSpPr>
          <p:cNvPr id="4" name="Text 2"/>
          <p:cNvSpPr/>
          <p:nvPr/>
        </p:nvSpPr>
        <p:spPr>
          <a:xfrm>
            <a:off x="822960" y="1508760"/>
            <a:ext cx="4846320" cy="457200"/>
          </a:xfrm>
          <a:prstGeom prst="rect">
            <a:avLst/>
          </a:prstGeom>
          <a:noFill/>
          <a:ln/>
        </p:spPr>
        <p:txBody>
          <a:bodyPr wrap="square" lIns="0" tIns="0" rIns="0" bIns="0" rtlCol="0" anchor="ctr"/>
          <a:lstStyle/>
          <a:p>
            <a:pPr indent="0" marL="0">
              <a:buNone/>
            </a:pPr>
            <a:r>
              <a:rPr lang="en-US" sz="1600" b="1" dirty="0">
                <a:solidFill>
                  <a:srgbClr val="E6EAF2"/>
                </a:solidFill>
                <a:latin typeface="Calibri" pitchFamily="34" charset="0"/>
                <a:ea typeface="Calibri" pitchFamily="34" charset="-122"/>
                <a:cs typeface="Calibri" pitchFamily="34" charset="-120"/>
              </a:rPr>
              <a:t>The median project (study-first regions)</a:t>
            </a:r>
            <a:endParaRPr lang="en-US" sz="1600" dirty="0"/>
          </a:p>
        </p:txBody>
      </p:sp>
      <p:sp>
        <p:nvSpPr>
          <p:cNvPr id="5" name="Text 3"/>
          <p:cNvSpPr/>
          <p:nvPr/>
        </p:nvSpPr>
        <p:spPr>
          <a:xfrm>
            <a:off x="914400" y="2057400"/>
            <a:ext cx="4754880" cy="41148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1.  File request, enter queue</a:t>
            </a:r>
            <a:endParaRPr lang="en-US" sz="1400" dirty="0"/>
          </a:p>
        </p:txBody>
      </p:sp>
      <p:sp>
        <p:nvSpPr>
          <p:cNvPr id="6" name="Text 4"/>
          <p:cNvSpPr/>
          <p:nvPr/>
        </p:nvSpPr>
        <p:spPr>
          <a:xfrm>
            <a:off x="914400" y="2569464"/>
            <a:ext cx="4754880" cy="41148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2.  Feasibility study</a:t>
            </a:r>
            <a:endParaRPr lang="en-US" sz="1400" dirty="0"/>
          </a:p>
        </p:txBody>
      </p:sp>
      <p:sp>
        <p:nvSpPr>
          <p:cNvPr id="7" name="Text 5"/>
          <p:cNvSpPr/>
          <p:nvPr/>
        </p:nvSpPr>
        <p:spPr>
          <a:xfrm>
            <a:off x="914400" y="3081528"/>
            <a:ext cx="4754880" cy="41148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3.  System impact study</a:t>
            </a:r>
            <a:endParaRPr lang="en-US" sz="1400" dirty="0"/>
          </a:p>
        </p:txBody>
      </p:sp>
      <p:sp>
        <p:nvSpPr>
          <p:cNvPr id="8" name="Text 6"/>
          <p:cNvSpPr/>
          <p:nvPr/>
        </p:nvSpPr>
        <p:spPr>
          <a:xfrm>
            <a:off x="914400" y="3593592"/>
            <a:ext cx="4754880" cy="41148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4.  Restudy (neighbor drops out)</a:t>
            </a:r>
            <a:endParaRPr lang="en-US" sz="1400" dirty="0"/>
          </a:p>
        </p:txBody>
      </p:sp>
      <p:sp>
        <p:nvSpPr>
          <p:cNvPr id="9" name="Text 7"/>
          <p:cNvSpPr/>
          <p:nvPr/>
        </p:nvSpPr>
        <p:spPr>
          <a:xfrm>
            <a:off x="914400" y="4105656"/>
            <a:ext cx="4754880" cy="41148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5.  Cluster restudy</a:t>
            </a:r>
            <a:endParaRPr lang="en-US" sz="1400" dirty="0"/>
          </a:p>
        </p:txBody>
      </p:sp>
      <p:sp>
        <p:nvSpPr>
          <p:cNvPr id="10" name="Text 8"/>
          <p:cNvSpPr/>
          <p:nvPr/>
        </p:nvSpPr>
        <p:spPr>
          <a:xfrm>
            <a:off x="914400" y="4617720"/>
            <a:ext cx="4754880" cy="41148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6.  Network upgrade cost shock</a:t>
            </a:r>
            <a:endParaRPr lang="en-US" sz="1400" dirty="0"/>
          </a:p>
        </p:txBody>
      </p:sp>
      <p:sp>
        <p:nvSpPr>
          <p:cNvPr id="11" name="Text 9"/>
          <p:cNvSpPr/>
          <p:nvPr/>
        </p:nvSpPr>
        <p:spPr>
          <a:xfrm>
            <a:off x="914400" y="5129784"/>
            <a:ext cx="4754880" cy="411480"/>
          </a:xfrm>
          <a:prstGeom prst="rect">
            <a:avLst/>
          </a:prstGeom>
          <a:noFill/>
          <a:ln/>
        </p:spPr>
        <p:txBody>
          <a:bodyPr wrap="square" lIns="0" tIns="0" rIns="0" bIns="0" rtlCol="0" anchor="ctr"/>
          <a:lstStyle/>
          <a:p>
            <a:pPr indent="0" marL="0">
              <a:buNone/>
            </a:pPr>
            <a:r>
              <a:rPr lang="en-US" sz="1400" b="1" dirty="0">
                <a:solidFill>
                  <a:srgbClr val="F5B301"/>
                </a:solidFill>
                <a:latin typeface="Calibri" pitchFamily="34" charset="0"/>
                <a:ea typeface="Calibri" pitchFamily="34" charset="-122"/>
                <a:cs typeface="Calibri" pitchFamily="34" charset="-120"/>
              </a:rPr>
              <a:t>7.  5+ yrs gone (8+ in PJM); 4 in 5 exit</a:t>
            </a:r>
            <a:endParaRPr lang="en-US" sz="1400" dirty="0"/>
          </a:p>
        </p:txBody>
      </p:sp>
      <p:sp>
        <p:nvSpPr>
          <p:cNvPr id="12" name="Shape 10"/>
          <p:cNvSpPr/>
          <p:nvPr/>
        </p:nvSpPr>
        <p:spPr>
          <a:xfrm>
            <a:off x="6263640" y="1325880"/>
            <a:ext cx="5394960" cy="4480560"/>
          </a:xfrm>
          <a:prstGeom prst="roundRect">
            <a:avLst>
              <a:gd name="adj" fmla="val 2857"/>
            </a:avLst>
          </a:prstGeom>
          <a:solidFill>
            <a:srgbClr val="233B16"/>
          </a:solidFill>
          <a:ln/>
        </p:spPr>
      </p:sp>
      <p:sp>
        <p:nvSpPr>
          <p:cNvPr id="13" name="Text 11"/>
          <p:cNvSpPr/>
          <p:nvPr/>
        </p:nvSpPr>
        <p:spPr>
          <a:xfrm>
            <a:off x="6537960" y="1508760"/>
            <a:ext cx="4846320" cy="457200"/>
          </a:xfrm>
          <a:prstGeom prst="rect">
            <a:avLst/>
          </a:prstGeom>
          <a:noFill/>
          <a:ln/>
        </p:spPr>
        <p:txBody>
          <a:bodyPr wrap="square" lIns="0" tIns="0" rIns="0" bIns="0" rtlCol="0" anchor="ctr"/>
          <a:lstStyle/>
          <a:p>
            <a:pPr indent="0" marL="0">
              <a:buNone/>
            </a:pPr>
            <a:r>
              <a:rPr lang="en-US" sz="1600" b="1" dirty="0">
                <a:solidFill>
                  <a:srgbClr val="B7E39A"/>
                </a:solidFill>
                <a:latin typeface="Calibri" pitchFamily="34" charset="0"/>
                <a:ea typeface="Calibri" pitchFamily="34" charset="-122"/>
                <a:cs typeface="Calibri" pitchFamily="34" charset="-120"/>
              </a:rPr>
              <a:t>The same project in Texas</a:t>
            </a:r>
            <a:endParaRPr lang="en-US" sz="1600" dirty="0"/>
          </a:p>
        </p:txBody>
      </p:sp>
      <p:sp>
        <p:nvSpPr>
          <p:cNvPr id="14" name="Text 12"/>
          <p:cNvSpPr/>
          <p:nvPr/>
        </p:nvSpPr>
        <p:spPr>
          <a:xfrm>
            <a:off x="6537960" y="2103120"/>
            <a:ext cx="4846320" cy="3474720"/>
          </a:xfrm>
          <a:prstGeom prst="rect">
            <a:avLst/>
          </a:prstGeom>
          <a:noFill/>
          <a:ln/>
        </p:spPr>
        <p:txBody>
          <a:bodyPr wrap="square" lIns="0" tIns="0" rIns="0" bIns="0" rtlCol="0" anchor="ctr"/>
          <a:lstStyle/>
          <a:p>
            <a:pPr indent="0" marL="0">
              <a:spcAft>
                <a:spcPts val="1200"/>
              </a:spcAft>
              <a:buNone/>
            </a:pPr>
            <a:r>
              <a:rPr lang="en-US" sz="1500" dirty="0">
                <a:solidFill>
                  <a:srgbClr val="E1F2D4"/>
                </a:solidFill>
                <a:latin typeface="Calibri" pitchFamily="34" charset="0"/>
                <a:ea typeface="Calibri" pitchFamily="34" charset="-122"/>
                <a:cs typeface="Calibri" pitchFamily="34" charset="-120"/>
              </a:rPr>
              <a:t>Connect and manage: study local reliability only, connect fast, manage congestion in the market, developer bears curtailment risk.</a:t>
            </a:r>
            <a:endParaRPr lang="en-US" sz="1500" dirty="0"/>
          </a:p>
          <a:p>
            <a:pPr indent="0" marL="0">
              <a:spcAft>
                <a:spcPts val="1200"/>
              </a:spcAft>
              <a:buNone/>
            </a:pPr>
            <a:r>
              <a:rPr lang="en-US" sz="1500" dirty="0">
                <a:solidFill>
                  <a:srgbClr val="E1F2D4"/>
                </a:solidFill>
                <a:latin typeface="Calibri" pitchFamily="34" charset="0"/>
                <a:ea typeface="Calibri" pitchFamily="34" charset="-122"/>
                <a:cs typeface="Calibri" pitchFamily="34" charset="-120"/>
              </a:rPr>
              <a:t>Result: 14.2 GW online in 2021-22 vs PJM's 5.6 GW, at less than half PJM's size.</a:t>
            </a:r>
            <a:endParaRPr lang="en-US" sz="1500" dirty="0"/>
          </a:p>
          <a:p>
            <a:pPr indent="0" marL="0">
              <a:buNone/>
            </a:pPr>
            <a:r>
              <a:rPr lang="en-US" sz="1500" b="1" dirty="0">
                <a:solidFill>
                  <a:srgbClr val="E1F2D4"/>
                </a:solidFill>
                <a:latin typeface="Calibri" pitchFamily="34" charset="0"/>
                <a:ea typeface="Calibri" pitchFamily="34" charset="-122"/>
                <a:cs typeface="Calibri" pitchFamily="34" charset="-120"/>
              </a:rPr>
              <a:t>Same physics. Same technology. Different rulebook.</a:t>
            </a:r>
            <a:endParaRPr lang="en-US" sz="1500" dirty="0"/>
          </a:p>
        </p:txBody>
      </p:sp>
      <p:sp>
        <p:nvSpPr>
          <p:cNvPr id="15" name="Text 13"/>
          <p:cNvSpPr/>
          <p:nvPr/>
        </p:nvSpPr>
        <p:spPr>
          <a:xfrm>
            <a:off x="548640" y="5989320"/>
            <a:ext cx="11064240" cy="457200"/>
          </a:xfrm>
          <a:prstGeom prst="rect">
            <a:avLst/>
          </a:prstGeom>
          <a:noFill/>
          <a:ln/>
        </p:spPr>
        <p:txBody>
          <a:bodyPr wrap="square" lIns="0" tIns="0" rIns="0" bIns="0" rtlCol="0" anchor="ctr"/>
          <a:lstStyle/>
          <a:p>
            <a:pPr indent="0" marL="0">
              <a:buNone/>
            </a:pPr>
            <a:r>
              <a:rPr lang="en-US" sz="1050" dirty="0">
                <a:solidFill>
                  <a:srgbClr val="8A96AB"/>
                </a:solidFill>
                <a:latin typeface="Calibri" pitchFamily="34" charset="0"/>
                <a:ea typeface="Calibri" pitchFamily="34" charset="-122"/>
                <a:cs typeface="Calibri" pitchFamily="34" charset="-120"/>
              </a:rPr>
              <a:t>PJM's 2026 filing toward connect-and-manage for large loads concedes the point. Honest caveat: ERCOT's own median storage timeline has drifted toward four years. Sources: LBNL 2026; RMI 2026; Norris (Duke) 2023; S&amp;P Global via Utility Dive</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548640" y="320040"/>
            <a:ext cx="11064240" cy="731520"/>
          </a:xfrm>
          <a:prstGeom prst="rect">
            <a:avLst/>
          </a:prstGeom>
          <a:noFill/>
          <a:ln/>
        </p:spPr>
        <p:txBody>
          <a:bodyPr wrap="square" lIns="0" tIns="0" rIns="0" bIns="0" rtlCol="0" anchor="ctr"/>
          <a:lstStyle/>
          <a:p>
            <a:pPr indent="0" marL="0">
              <a:buNone/>
            </a:pPr>
            <a:r>
              <a:rPr lang="en-US" sz="3200" b="1" dirty="0">
                <a:solidFill>
                  <a:srgbClr val="E6EAF2"/>
                </a:solidFill>
                <a:latin typeface="Cambria" pitchFamily="34" charset="0"/>
                <a:ea typeface="Cambria" pitchFamily="34" charset="-122"/>
                <a:cs typeface="Cambria" pitchFamily="34" charset="-120"/>
              </a:rPr>
              <a:t>Rule 5. Reliability is bought as a commodity, not financed as an asset</a:t>
            </a:r>
            <a:endParaRPr lang="en-US" sz="3200" dirty="0"/>
          </a:p>
        </p:txBody>
      </p:sp>
      <p:graphicFrame>
        <p:nvGraphicFramePr>
          <p:cNvPr id="3" name="Chart 0" descr=""/>
          <p:cNvGraphicFramePr/>
          <p:nvPr/>
        </p:nvGraphicFramePr>
        <p:xfrm>
          <a:off x="548640" y="1371600"/>
          <a:ext cx="6675120" cy="4572000"/>
        </p:xfrm>
        <a:graphic xmlns:a="http://schemas.openxmlformats.org/drawingml/2006/main">
          <a:graphicData uri="http://schemas.openxmlformats.org/drawingml/2006/chart">
            <c:chart xmlns:c="http://schemas.openxmlformats.org/drawingml/2006/chart" r:id="rId1"/>
          </a:graphicData>
        </a:graphic>
      </p:graphicFrame>
      <p:sp>
        <p:nvSpPr>
          <p:cNvPr id="4" name="Text 1"/>
          <p:cNvSpPr/>
          <p:nvPr/>
        </p:nvSpPr>
        <p:spPr>
          <a:xfrm>
            <a:off x="7498080" y="1554480"/>
            <a:ext cx="4114800" cy="4206240"/>
          </a:xfrm>
          <a:prstGeom prst="rect">
            <a:avLst/>
          </a:prstGeom>
          <a:noFill/>
          <a:ln/>
        </p:spPr>
        <p:txBody>
          <a:bodyPr wrap="square" lIns="0" tIns="0" rIns="0" bIns="0" rtlCol="0" anchor="ctr"/>
          <a:lstStyle/>
          <a:p>
            <a:pPr marL="342900" indent="-342900">
              <a:spcAft>
                <a:spcPts val="1000"/>
              </a:spcAft>
              <a:buSzPct val="100000"/>
              <a:buChar char="•"/>
            </a:pPr>
            <a:r>
              <a:rPr lang="en-US" sz="1400" dirty="0">
                <a:solidFill>
                  <a:srgbClr val="C6CFDE"/>
                </a:solidFill>
                <a:latin typeface="Calibri" pitchFamily="34" charset="0"/>
                <a:ea typeface="Calibri" pitchFamily="34" charset="-122"/>
                <a:cs typeface="Calibri" pitchFamily="34" charset="-120"/>
              </a:rPr>
              <a:t>Last four auctions hit administrative price caps</a:t>
            </a:r>
            <a:endParaRPr lang="en-US" sz="1400" dirty="0"/>
          </a:p>
          <a:p>
            <a:pPr marL="342900" indent="-342900">
              <a:spcAft>
                <a:spcPts val="1000"/>
              </a:spcAft>
              <a:buSzPct val="100000"/>
              <a:buChar char="•"/>
            </a:pPr>
            <a:r>
              <a:rPr lang="en-US" sz="1400" dirty="0">
                <a:solidFill>
                  <a:srgbClr val="C6CFDE"/>
                </a:solidFill>
                <a:latin typeface="Calibri" pitchFamily="34" charset="0"/>
                <a:ea typeface="Calibri" pitchFamily="34" charset="-122"/>
                <a:cs typeface="Calibri" pitchFamily="34" charset="-120"/>
              </a:rPr>
              <a:t>Dec 2025: 6,623 MW short of the reliability requirement.</a:t>
            </a:r>
            <a:endParaRPr lang="en-US" sz="1400" dirty="0"/>
          </a:p>
          <a:p>
            <a:pPr marL="342900" indent="-342900">
              <a:spcAft>
                <a:spcPts val="1000"/>
              </a:spcAft>
              <a:buSzPct val="100000"/>
              <a:buChar char="•"/>
            </a:pPr>
            <a:r>
              <a:rPr lang="en-US" sz="1400" dirty="0">
                <a:solidFill>
                  <a:srgbClr val="C6CFDE"/>
                </a:solidFill>
                <a:latin typeface="Calibri" pitchFamily="34" charset="0"/>
                <a:ea typeface="Calibri" pitchFamily="34" charset="-122"/>
                <a:cs typeface="Calibri" pitchFamily="34" charset="-120"/>
              </a:rPr>
              <a:t>July 2026 new entry attracted: ~525 MW</a:t>
            </a:r>
            <a:endParaRPr lang="en-US" sz="1400" dirty="0"/>
          </a:p>
          <a:p>
            <a:pPr marL="342900" indent="-342900">
              <a:spcAft>
                <a:spcPts val="1000"/>
              </a:spcAft>
              <a:buSzPct val="100000"/>
              <a:buChar char="•"/>
            </a:pPr>
            <a:r>
              <a:rPr lang="en-US" sz="1400" dirty="0">
                <a:solidFill>
                  <a:srgbClr val="C6CFDE"/>
                </a:solidFill>
                <a:latin typeface="Calibri" pitchFamily="34" charset="0"/>
                <a:ea typeface="Calibri" pitchFamily="34" charset="-122"/>
                <a:cs typeface="Calibri" pitchFamily="34" charset="-120"/>
              </a:rPr>
              <a:t>Clearing price swung $28.92 → $269.92/MW-day in one cycle: unbankable for new steel</a:t>
            </a:r>
            <a:endParaRPr lang="en-US" sz="1400" dirty="0"/>
          </a:p>
          <a:p>
            <a:pPr marL="342900" indent="-342900">
              <a:buSzPct val="100000"/>
              <a:buChar char="•"/>
            </a:pPr>
            <a:r>
              <a:rPr lang="en-US" sz="1400" b="1" dirty="0">
                <a:solidFill>
                  <a:srgbClr val="F5B301"/>
                </a:solidFill>
                <a:latin typeface="Calibri" pitchFamily="34" charset="0"/>
                <a:ea typeface="Calibri" pitchFamily="34" charset="-122"/>
                <a:cs typeface="Calibri" pitchFamily="34" charset="-120"/>
              </a:rPr>
              <a:t>An auction clearing at a governor-negotiated ceiling is a rate case with extra steps</a:t>
            </a:r>
            <a:endParaRPr lang="en-US" sz="1400" dirty="0"/>
          </a:p>
        </p:txBody>
      </p:sp>
      <p:sp>
        <p:nvSpPr>
          <p:cNvPr id="5" name="Text 2"/>
          <p:cNvSpPr/>
          <p:nvPr/>
        </p:nvSpPr>
        <p:spPr>
          <a:xfrm>
            <a:off x="548640" y="6263640"/>
            <a:ext cx="11064240" cy="320040"/>
          </a:xfrm>
          <a:prstGeom prst="rect">
            <a:avLst/>
          </a:prstGeom>
          <a:noFill/>
          <a:ln/>
        </p:spPr>
        <p:txBody>
          <a:bodyPr wrap="square" lIns="0" tIns="0" rIns="0" bIns="0" rtlCol="0" anchor="ctr"/>
          <a:lstStyle/>
          <a:p>
            <a:pPr indent="0" marL="0">
              <a:buNone/>
            </a:pPr>
            <a:r>
              <a:rPr lang="en-US" sz="1000" dirty="0">
                <a:solidFill>
                  <a:srgbClr val="8A96AB"/>
                </a:solidFill>
                <a:latin typeface="Calibri" pitchFamily="34" charset="0"/>
                <a:ea typeface="Calibri" pitchFamily="34" charset="-122"/>
                <a:cs typeface="Calibri" pitchFamily="34" charset="-120"/>
              </a:rPr>
              <a:t>Sources: PJM Base Residual Auction reports and press releases, 2024-26 (2027/28 report, Dec 17, 2025); PJM simulated an uncapped 2027/28 price of $529.80/MW-day</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548640" y="320040"/>
            <a:ext cx="11064240" cy="731520"/>
          </a:xfrm>
          <a:prstGeom prst="rect">
            <a:avLst/>
          </a:prstGeom>
          <a:noFill/>
          <a:ln/>
        </p:spPr>
        <p:txBody>
          <a:bodyPr wrap="square" lIns="0" tIns="0" rIns="0" bIns="0" rtlCol="0" anchor="ctr"/>
          <a:lstStyle/>
          <a:p>
            <a:pPr indent="0" marL="0">
              <a:buNone/>
            </a:pPr>
            <a:r>
              <a:rPr lang="en-US" sz="3200" b="1" dirty="0">
                <a:solidFill>
                  <a:srgbClr val="E6EAF2"/>
                </a:solidFill>
                <a:latin typeface="Cambria" pitchFamily="34" charset="0"/>
                <a:ea typeface="Cambria" pitchFamily="34" charset="-122"/>
                <a:cs typeface="Cambria" pitchFamily="34" charset="-120"/>
              </a:rPr>
              <a:t>Rule 1. Utilities earn more when they spend more</a:t>
            </a:r>
            <a:endParaRPr lang="en-US" sz="3200" dirty="0"/>
          </a:p>
        </p:txBody>
      </p:sp>
      <p:sp>
        <p:nvSpPr>
          <p:cNvPr id="3" name="Text 1"/>
          <p:cNvSpPr/>
          <p:nvPr/>
        </p:nvSpPr>
        <p:spPr>
          <a:xfrm>
            <a:off x="640080" y="1325880"/>
            <a:ext cx="4846320" cy="411480"/>
          </a:xfrm>
          <a:prstGeom prst="rect">
            <a:avLst/>
          </a:prstGeom>
          <a:noFill/>
          <a:ln/>
        </p:spPr>
        <p:txBody>
          <a:bodyPr wrap="square" lIns="0" tIns="0" rIns="0" bIns="0" rtlCol="0" anchor="ctr"/>
          <a:lstStyle/>
          <a:p>
            <a:pPr algn="ctr" indent="0" marL="0">
              <a:buNone/>
            </a:pPr>
            <a:r>
              <a:rPr lang="en-US" sz="1600" b="1" dirty="0">
                <a:solidFill>
                  <a:srgbClr val="8A96AB"/>
                </a:solidFill>
                <a:latin typeface="Calibri" pitchFamily="34" charset="0"/>
                <a:ea typeface="Calibri" pitchFamily="34" charset="-122"/>
                <a:cs typeface="Calibri" pitchFamily="34" charset="-120"/>
              </a:rPr>
              <a:t>TODAY: cost-of-service</a:t>
            </a:r>
            <a:endParaRPr lang="en-US" sz="1600" dirty="0"/>
          </a:p>
        </p:txBody>
      </p:sp>
      <p:sp>
        <p:nvSpPr>
          <p:cNvPr id="4" name="Shape 2"/>
          <p:cNvSpPr/>
          <p:nvPr/>
        </p:nvSpPr>
        <p:spPr>
          <a:xfrm>
            <a:off x="640080" y="1874520"/>
            <a:ext cx="4846320" cy="566928"/>
          </a:xfrm>
          <a:prstGeom prst="roundRect">
            <a:avLst>
              <a:gd name="adj" fmla="val 16129"/>
            </a:avLst>
          </a:prstGeom>
          <a:solidFill>
            <a:srgbClr val="1B2A45"/>
          </a:solidFill>
          <a:ln/>
        </p:spPr>
      </p:sp>
      <p:sp>
        <p:nvSpPr>
          <p:cNvPr id="5" name="Text 3"/>
          <p:cNvSpPr/>
          <p:nvPr/>
        </p:nvSpPr>
        <p:spPr>
          <a:xfrm>
            <a:off x="640080" y="1874520"/>
            <a:ext cx="4846320" cy="566928"/>
          </a:xfrm>
          <a:prstGeom prst="rect">
            <a:avLst/>
          </a:prstGeom>
          <a:noFill/>
          <a:ln/>
        </p:spPr>
        <p:txBody>
          <a:bodyPr wrap="square" lIns="0" tIns="0" rIns="0" bIns="0" rtlCol="0" anchor="ctr"/>
          <a:lstStyle/>
          <a:p>
            <a:pPr algn="ctr" indent="0" marL="0">
              <a:buNone/>
            </a:pPr>
            <a:r>
              <a:rPr lang="en-US" sz="1500" dirty="0">
                <a:solidFill>
                  <a:srgbClr val="E6EAF2"/>
                </a:solidFill>
                <a:latin typeface="Calibri" pitchFamily="34" charset="0"/>
                <a:ea typeface="Calibri" pitchFamily="34" charset="-122"/>
                <a:cs typeface="Calibri" pitchFamily="34" charset="-120"/>
              </a:rPr>
              <a:t>Utility spends capital</a:t>
            </a:r>
            <a:endParaRPr lang="en-US" sz="1500" dirty="0"/>
          </a:p>
        </p:txBody>
      </p:sp>
      <p:sp>
        <p:nvSpPr>
          <p:cNvPr id="6" name="Shape 4"/>
          <p:cNvSpPr/>
          <p:nvPr/>
        </p:nvSpPr>
        <p:spPr>
          <a:xfrm>
            <a:off x="2880360" y="2478024"/>
            <a:ext cx="365760" cy="329184"/>
          </a:xfrm>
          <a:prstGeom prst="downArrow">
            <a:avLst/>
          </a:prstGeom>
          <a:solidFill>
            <a:srgbClr val="F5B301"/>
          </a:solidFill>
          <a:ln/>
        </p:spPr>
      </p:sp>
      <p:sp>
        <p:nvSpPr>
          <p:cNvPr id="7" name="Shape 5"/>
          <p:cNvSpPr/>
          <p:nvPr/>
        </p:nvSpPr>
        <p:spPr>
          <a:xfrm>
            <a:off x="640080" y="2834640"/>
            <a:ext cx="4846320" cy="566928"/>
          </a:xfrm>
          <a:prstGeom prst="roundRect">
            <a:avLst>
              <a:gd name="adj" fmla="val 16129"/>
            </a:avLst>
          </a:prstGeom>
          <a:solidFill>
            <a:srgbClr val="1B2A45"/>
          </a:solidFill>
          <a:ln/>
        </p:spPr>
      </p:sp>
      <p:sp>
        <p:nvSpPr>
          <p:cNvPr id="8" name="Text 6"/>
          <p:cNvSpPr/>
          <p:nvPr/>
        </p:nvSpPr>
        <p:spPr>
          <a:xfrm>
            <a:off x="640080" y="2834640"/>
            <a:ext cx="4846320" cy="566928"/>
          </a:xfrm>
          <a:prstGeom prst="rect">
            <a:avLst/>
          </a:prstGeom>
          <a:noFill/>
          <a:ln/>
        </p:spPr>
        <p:txBody>
          <a:bodyPr wrap="square" lIns="0" tIns="0" rIns="0" bIns="0" rtlCol="0" anchor="ctr"/>
          <a:lstStyle/>
          <a:p>
            <a:pPr algn="ctr" indent="0" marL="0">
              <a:buNone/>
            </a:pPr>
            <a:r>
              <a:rPr lang="en-US" sz="1500" dirty="0">
                <a:solidFill>
                  <a:srgbClr val="E6EAF2"/>
                </a:solidFill>
                <a:latin typeface="Calibri" pitchFamily="34" charset="0"/>
                <a:ea typeface="Calibri" pitchFamily="34" charset="-122"/>
                <a:cs typeface="Calibri" pitchFamily="34" charset="-120"/>
              </a:rPr>
              <a:t>Capital enters rate base</a:t>
            </a:r>
            <a:endParaRPr lang="en-US" sz="1500" dirty="0"/>
          </a:p>
        </p:txBody>
      </p:sp>
      <p:sp>
        <p:nvSpPr>
          <p:cNvPr id="9" name="Shape 7"/>
          <p:cNvSpPr/>
          <p:nvPr/>
        </p:nvSpPr>
        <p:spPr>
          <a:xfrm>
            <a:off x="2880360" y="3438144"/>
            <a:ext cx="365760" cy="329184"/>
          </a:xfrm>
          <a:prstGeom prst="downArrow">
            <a:avLst/>
          </a:prstGeom>
          <a:solidFill>
            <a:srgbClr val="F5B301"/>
          </a:solidFill>
          <a:ln/>
        </p:spPr>
      </p:sp>
      <p:sp>
        <p:nvSpPr>
          <p:cNvPr id="10" name="Shape 8"/>
          <p:cNvSpPr/>
          <p:nvPr/>
        </p:nvSpPr>
        <p:spPr>
          <a:xfrm>
            <a:off x="640080" y="3794760"/>
            <a:ext cx="4846320" cy="566928"/>
          </a:xfrm>
          <a:prstGeom prst="roundRect">
            <a:avLst>
              <a:gd name="adj" fmla="val 16129"/>
            </a:avLst>
          </a:prstGeom>
          <a:solidFill>
            <a:srgbClr val="1B2A45"/>
          </a:solidFill>
          <a:ln/>
        </p:spPr>
      </p:sp>
      <p:sp>
        <p:nvSpPr>
          <p:cNvPr id="11" name="Text 9"/>
          <p:cNvSpPr/>
          <p:nvPr/>
        </p:nvSpPr>
        <p:spPr>
          <a:xfrm>
            <a:off x="640080" y="3794760"/>
            <a:ext cx="4846320" cy="566928"/>
          </a:xfrm>
          <a:prstGeom prst="rect">
            <a:avLst/>
          </a:prstGeom>
          <a:noFill/>
          <a:ln/>
        </p:spPr>
        <p:txBody>
          <a:bodyPr wrap="square" lIns="0" tIns="0" rIns="0" bIns="0" rtlCol="0" anchor="ctr"/>
          <a:lstStyle/>
          <a:p>
            <a:pPr algn="ctr" indent="0" marL="0">
              <a:buNone/>
            </a:pPr>
            <a:r>
              <a:rPr lang="en-US" sz="1500" dirty="0">
                <a:solidFill>
                  <a:srgbClr val="E6EAF2"/>
                </a:solidFill>
                <a:latin typeface="Calibri" pitchFamily="34" charset="0"/>
                <a:ea typeface="Calibri" pitchFamily="34" charset="-122"/>
                <a:cs typeface="Calibri" pitchFamily="34" charset="-120"/>
              </a:rPr>
              <a:t>Profit = % of what was built</a:t>
            </a:r>
            <a:endParaRPr lang="en-US" sz="1500" dirty="0"/>
          </a:p>
        </p:txBody>
      </p:sp>
      <p:sp>
        <p:nvSpPr>
          <p:cNvPr id="12" name="Text 10"/>
          <p:cNvSpPr/>
          <p:nvPr/>
        </p:nvSpPr>
        <p:spPr>
          <a:xfrm>
            <a:off x="6675120" y="1325880"/>
            <a:ext cx="4846320" cy="411480"/>
          </a:xfrm>
          <a:prstGeom prst="rect">
            <a:avLst/>
          </a:prstGeom>
          <a:noFill/>
          <a:ln/>
        </p:spPr>
        <p:txBody>
          <a:bodyPr wrap="square" lIns="0" tIns="0" rIns="0" bIns="0" rtlCol="0" anchor="ctr"/>
          <a:lstStyle/>
          <a:p>
            <a:pPr algn="ctr" indent="0" marL="0">
              <a:buNone/>
            </a:pPr>
            <a:r>
              <a:rPr lang="en-US" sz="1600" b="1" dirty="0">
                <a:solidFill>
                  <a:srgbClr val="B7E39A"/>
                </a:solidFill>
                <a:latin typeface="Calibri" pitchFamily="34" charset="0"/>
                <a:ea typeface="Calibri" pitchFamily="34" charset="-122"/>
                <a:cs typeface="Calibri" pitchFamily="34" charset="-120"/>
              </a:rPr>
              <a:t>REFORMED: performance-based</a:t>
            </a:r>
            <a:endParaRPr lang="en-US" sz="1600" dirty="0"/>
          </a:p>
        </p:txBody>
      </p:sp>
      <p:sp>
        <p:nvSpPr>
          <p:cNvPr id="13" name="Shape 11"/>
          <p:cNvSpPr/>
          <p:nvPr/>
        </p:nvSpPr>
        <p:spPr>
          <a:xfrm>
            <a:off x="6675120" y="1874520"/>
            <a:ext cx="4846320" cy="566928"/>
          </a:xfrm>
          <a:prstGeom prst="roundRect">
            <a:avLst>
              <a:gd name="adj" fmla="val 16129"/>
            </a:avLst>
          </a:prstGeom>
          <a:solidFill>
            <a:srgbClr val="233B16"/>
          </a:solidFill>
          <a:ln/>
        </p:spPr>
      </p:sp>
      <p:sp>
        <p:nvSpPr>
          <p:cNvPr id="14" name="Text 12"/>
          <p:cNvSpPr/>
          <p:nvPr/>
        </p:nvSpPr>
        <p:spPr>
          <a:xfrm>
            <a:off x="6675120" y="1874520"/>
            <a:ext cx="4846320" cy="566928"/>
          </a:xfrm>
          <a:prstGeom prst="rect">
            <a:avLst/>
          </a:prstGeom>
          <a:noFill/>
          <a:ln/>
        </p:spPr>
        <p:txBody>
          <a:bodyPr wrap="square" lIns="0" tIns="0" rIns="0" bIns="0" rtlCol="0" anchor="ctr"/>
          <a:lstStyle/>
          <a:p>
            <a:pPr algn="ctr" indent="0" marL="0">
              <a:buNone/>
            </a:pPr>
            <a:r>
              <a:rPr lang="en-US" sz="1500" dirty="0">
                <a:solidFill>
                  <a:srgbClr val="E6EAF2"/>
                </a:solidFill>
                <a:latin typeface="Calibri" pitchFamily="34" charset="0"/>
                <a:ea typeface="Calibri" pitchFamily="34" charset="-122"/>
                <a:cs typeface="Calibri" pitchFamily="34" charset="-120"/>
              </a:rPr>
              <a:t>Utility delivers outcomes</a:t>
            </a:r>
            <a:endParaRPr lang="en-US" sz="1500" dirty="0"/>
          </a:p>
        </p:txBody>
      </p:sp>
      <p:sp>
        <p:nvSpPr>
          <p:cNvPr id="15" name="Shape 13"/>
          <p:cNvSpPr/>
          <p:nvPr/>
        </p:nvSpPr>
        <p:spPr>
          <a:xfrm>
            <a:off x="8915400" y="2478024"/>
            <a:ext cx="365760" cy="329184"/>
          </a:xfrm>
          <a:prstGeom prst="downArrow">
            <a:avLst/>
          </a:prstGeom>
          <a:solidFill>
            <a:srgbClr val="B7E39A"/>
          </a:solidFill>
          <a:ln/>
        </p:spPr>
      </p:sp>
      <p:sp>
        <p:nvSpPr>
          <p:cNvPr id="16" name="Shape 14"/>
          <p:cNvSpPr/>
          <p:nvPr/>
        </p:nvSpPr>
        <p:spPr>
          <a:xfrm>
            <a:off x="6675120" y="2834640"/>
            <a:ext cx="4846320" cy="566928"/>
          </a:xfrm>
          <a:prstGeom prst="roundRect">
            <a:avLst>
              <a:gd name="adj" fmla="val 16129"/>
            </a:avLst>
          </a:prstGeom>
          <a:solidFill>
            <a:srgbClr val="233B16"/>
          </a:solidFill>
          <a:ln/>
        </p:spPr>
      </p:sp>
      <p:sp>
        <p:nvSpPr>
          <p:cNvPr id="17" name="Text 15"/>
          <p:cNvSpPr/>
          <p:nvPr/>
        </p:nvSpPr>
        <p:spPr>
          <a:xfrm>
            <a:off x="6675120" y="2834640"/>
            <a:ext cx="4846320" cy="566928"/>
          </a:xfrm>
          <a:prstGeom prst="rect">
            <a:avLst/>
          </a:prstGeom>
          <a:noFill/>
          <a:ln/>
        </p:spPr>
        <p:txBody>
          <a:bodyPr wrap="square" lIns="0" tIns="0" rIns="0" bIns="0" rtlCol="0" anchor="ctr"/>
          <a:lstStyle/>
          <a:p>
            <a:pPr algn="ctr" indent="0" marL="0">
              <a:buNone/>
            </a:pPr>
            <a:r>
              <a:rPr lang="en-US" sz="1500" dirty="0">
                <a:solidFill>
                  <a:srgbClr val="E6EAF2"/>
                </a:solidFill>
                <a:latin typeface="Calibri" pitchFamily="34" charset="0"/>
                <a:ea typeface="Calibri" pitchFamily="34" charset="-122"/>
                <a:cs typeface="Calibri" pitchFamily="34" charset="-120"/>
              </a:rPr>
              <a:t>Revenue capped, benchmarked</a:t>
            </a:r>
            <a:endParaRPr lang="en-US" sz="1500" dirty="0"/>
          </a:p>
        </p:txBody>
      </p:sp>
      <p:sp>
        <p:nvSpPr>
          <p:cNvPr id="18" name="Shape 16"/>
          <p:cNvSpPr/>
          <p:nvPr/>
        </p:nvSpPr>
        <p:spPr>
          <a:xfrm>
            <a:off x="8915400" y="3438144"/>
            <a:ext cx="365760" cy="329184"/>
          </a:xfrm>
          <a:prstGeom prst="downArrow">
            <a:avLst/>
          </a:prstGeom>
          <a:solidFill>
            <a:srgbClr val="B7E39A"/>
          </a:solidFill>
          <a:ln/>
        </p:spPr>
      </p:sp>
      <p:sp>
        <p:nvSpPr>
          <p:cNvPr id="19" name="Shape 17"/>
          <p:cNvSpPr/>
          <p:nvPr/>
        </p:nvSpPr>
        <p:spPr>
          <a:xfrm>
            <a:off x="6675120" y="3794760"/>
            <a:ext cx="4846320" cy="566928"/>
          </a:xfrm>
          <a:prstGeom prst="roundRect">
            <a:avLst>
              <a:gd name="adj" fmla="val 16129"/>
            </a:avLst>
          </a:prstGeom>
          <a:solidFill>
            <a:srgbClr val="233B16"/>
          </a:solidFill>
          <a:ln/>
        </p:spPr>
      </p:sp>
      <p:sp>
        <p:nvSpPr>
          <p:cNvPr id="20" name="Text 18"/>
          <p:cNvSpPr/>
          <p:nvPr/>
        </p:nvSpPr>
        <p:spPr>
          <a:xfrm>
            <a:off x="6675120" y="3794760"/>
            <a:ext cx="4846320" cy="566928"/>
          </a:xfrm>
          <a:prstGeom prst="rect">
            <a:avLst/>
          </a:prstGeom>
          <a:noFill/>
          <a:ln/>
        </p:spPr>
        <p:txBody>
          <a:bodyPr wrap="square" lIns="0" tIns="0" rIns="0" bIns="0" rtlCol="0" anchor="ctr"/>
          <a:lstStyle/>
          <a:p>
            <a:pPr algn="ctr" indent="0" marL="0">
              <a:buNone/>
            </a:pPr>
            <a:r>
              <a:rPr lang="en-US" sz="1500" dirty="0">
                <a:solidFill>
                  <a:srgbClr val="E6EAF2"/>
                </a:solidFill>
                <a:latin typeface="Calibri" pitchFamily="34" charset="0"/>
                <a:ea typeface="Calibri" pitchFamily="34" charset="-122"/>
                <a:cs typeface="Calibri" pitchFamily="34" charset="-120"/>
              </a:rPr>
              <a:t>Profit = cheapest good solution</a:t>
            </a:r>
            <a:endParaRPr lang="en-US" sz="1500" dirty="0"/>
          </a:p>
        </p:txBody>
      </p:sp>
      <p:sp>
        <p:nvSpPr>
          <p:cNvPr id="21" name="Text 19"/>
          <p:cNvSpPr/>
          <p:nvPr/>
        </p:nvSpPr>
        <p:spPr>
          <a:xfrm>
            <a:off x="640080" y="5120640"/>
            <a:ext cx="10881360" cy="82296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A $2M/yr battery contract that beats a $40M substation earns the utility $0 today. Reconductoring that doubles a line at 1/5 the cost of greenfield is 4/5 of an asset never built. (Averch-Johnson 1962; PNAS 2024)</a:t>
            </a:r>
            <a:endParaRPr lang="en-US" sz="1400" dirty="0"/>
          </a:p>
        </p:txBody>
      </p:sp>
      <p:sp>
        <p:nvSpPr>
          <p:cNvPr id="22" name="Text 20"/>
          <p:cNvSpPr/>
          <p:nvPr/>
        </p:nvSpPr>
        <p:spPr>
          <a:xfrm>
            <a:off x="640080" y="5943600"/>
            <a:ext cx="10881360" cy="548640"/>
          </a:xfrm>
          <a:prstGeom prst="rect">
            <a:avLst/>
          </a:prstGeom>
          <a:noFill/>
          <a:ln/>
        </p:spPr>
        <p:txBody>
          <a:bodyPr wrap="square" lIns="0" tIns="0" rIns="0" bIns="0" rtlCol="0" anchor="ctr"/>
          <a:lstStyle/>
          <a:p>
            <a:pPr indent="0" marL="0">
              <a:buNone/>
            </a:pPr>
            <a:r>
              <a:rPr lang="en-US" sz="1250" i="1" dirty="0">
                <a:solidFill>
                  <a:srgbClr val="B7E39A"/>
                </a:solidFill>
                <a:latin typeface="Calibri" pitchFamily="34" charset="0"/>
                <a:ea typeface="Calibri" pitchFamily="34" charset="-122"/>
                <a:cs typeface="Calibri" pitchFamily="34" charset="-120"/>
              </a:rPr>
              <a:t>Britain since 2013: networks earned ~9% real on equity vs a 5-6% UK average, which the National Audit Office called too generous. The failure mode of performance regulation is over-earning.</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548640" y="320040"/>
            <a:ext cx="11064240" cy="731520"/>
          </a:xfrm>
          <a:prstGeom prst="rect">
            <a:avLst/>
          </a:prstGeom>
          <a:noFill/>
          <a:ln/>
        </p:spPr>
        <p:txBody>
          <a:bodyPr wrap="square" lIns="0" tIns="0" rIns="0" bIns="0" rtlCol="0" anchor="ctr"/>
          <a:lstStyle/>
          <a:p>
            <a:pPr indent="0" marL="0">
              <a:buNone/>
            </a:pPr>
            <a:r>
              <a:rPr lang="en-US" sz="3200" b="1" dirty="0">
                <a:solidFill>
                  <a:srgbClr val="E6EAF2"/>
                </a:solidFill>
                <a:latin typeface="Cambria" pitchFamily="34" charset="0"/>
                <a:ea typeface="Cambria" pitchFamily="34" charset="-122"/>
                <a:cs typeface="Cambria" pitchFamily="34" charset="-120"/>
              </a:rPr>
              <a:t>Rule 3. Distributed resources are compensated by tariffs that can be rewritten, not by contracts that can be financed</a:t>
            </a:r>
            <a:endParaRPr lang="en-US" sz="3200" dirty="0"/>
          </a:p>
        </p:txBody>
      </p:sp>
      <p:sp>
        <p:nvSpPr>
          <p:cNvPr id="3" name="Shape 1"/>
          <p:cNvSpPr/>
          <p:nvPr/>
        </p:nvSpPr>
        <p:spPr>
          <a:xfrm>
            <a:off x="640080" y="1417320"/>
            <a:ext cx="3291840" cy="960120"/>
          </a:xfrm>
          <a:prstGeom prst="roundRect">
            <a:avLst>
              <a:gd name="adj" fmla="val 9524"/>
            </a:avLst>
          </a:prstGeom>
          <a:solidFill>
            <a:srgbClr val="1B2A45"/>
          </a:solidFill>
          <a:ln/>
        </p:spPr>
      </p:sp>
      <p:sp>
        <p:nvSpPr>
          <p:cNvPr id="4" name="Text 2"/>
          <p:cNvSpPr/>
          <p:nvPr/>
        </p:nvSpPr>
        <p:spPr>
          <a:xfrm>
            <a:off x="822960" y="1417320"/>
            <a:ext cx="2926080" cy="960120"/>
          </a:xfrm>
          <a:prstGeom prst="rect">
            <a:avLst/>
          </a:prstGeom>
          <a:noFill/>
          <a:ln/>
        </p:spPr>
        <p:txBody>
          <a:bodyPr wrap="square" lIns="0" tIns="0" rIns="0" bIns="0" rtlCol="0" anchor="ctr"/>
          <a:lstStyle/>
          <a:p>
            <a:pPr indent="0" marL="0">
              <a:buNone/>
            </a:pPr>
            <a:r>
              <a:rPr lang="en-US" sz="1500" b="1" dirty="0">
                <a:solidFill>
                  <a:srgbClr val="E6EAF2"/>
                </a:solidFill>
                <a:latin typeface="Calibri" pitchFamily="34" charset="0"/>
                <a:ea typeface="Calibri" pitchFamily="34" charset="-122"/>
                <a:cs typeface="Calibri" pitchFamily="34" charset="-120"/>
              </a:rPr>
              <a:t>Months to connect</a:t>
            </a:r>
            <a:endParaRPr lang="en-US" sz="1500" dirty="0"/>
          </a:p>
        </p:txBody>
      </p:sp>
      <p:sp>
        <p:nvSpPr>
          <p:cNvPr id="5" name="Text 3"/>
          <p:cNvSpPr/>
          <p:nvPr/>
        </p:nvSpPr>
        <p:spPr>
          <a:xfrm>
            <a:off x="4297680" y="1490472"/>
            <a:ext cx="7315200" cy="91440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Distributed solar, batteries, and flexible demand interconnect in months and sit exactly where constraints bind.</a:t>
            </a:r>
            <a:endParaRPr lang="en-US" sz="1400" dirty="0"/>
          </a:p>
        </p:txBody>
      </p:sp>
      <p:sp>
        <p:nvSpPr>
          <p:cNvPr id="6" name="Shape 4"/>
          <p:cNvSpPr/>
          <p:nvPr/>
        </p:nvSpPr>
        <p:spPr>
          <a:xfrm>
            <a:off x="640080" y="2606040"/>
            <a:ext cx="3291840" cy="960120"/>
          </a:xfrm>
          <a:prstGeom prst="roundRect">
            <a:avLst>
              <a:gd name="adj" fmla="val 9524"/>
            </a:avLst>
          </a:prstGeom>
          <a:solidFill>
            <a:srgbClr val="1B2A45"/>
          </a:solidFill>
          <a:ln/>
        </p:spPr>
      </p:sp>
      <p:sp>
        <p:nvSpPr>
          <p:cNvPr id="7" name="Text 5"/>
          <p:cNvSpPr/>
          <p:nvPr/>
        </p:nvSpPr>
        <p:spPr>
          <a:xfrm>
            <a:off x="822960" y="2606040"/>
            <a:ext cx="2926080" cy="960120"/>
          </a:xfrm>
          <a:prstGeom prst="rect">
            <a:avLst/>
          </a:prstGeom>
          <a:noFill/>
          <a:ln/>
        </p:spPr>
        <p:txBody>
          <a:bodyPr wrap="square" lIns="0" tIns="0" rIns="0" bIns="0" rtlCol="0" anchor="ctr"/>
          <a:lstStyle/>
          <a:p>
            <a:pPr indent="0" marL="0">
              <a:buNone/>
            </a:pPr>
            <a:r>
              <a:rPr lang="en-US" sz="1500" b="1" dirty="0">
                <a:solidFill>
                  <a:srgbClr val="E6EAF2"/>
                </a:solidFill>
                <a:latin typeface="Calibri" pitchFamily="34" charset="0"/>
                <a:ea typeface="Calibri" pitchFamily="34" charset="-122"/>
                <a:cs typeface="Calibri" pitchFamily="34" charset="-120"/>
              </a:rPr>
              <a:t>Rules rewritten every few years</a:t>
            </a:r>
            <a:endParaRPr lang="en-US" sz="1500" dirty="0"/>
          </a:p>
        </p:txBody>
      </p:sp>
      <p:sp>
        <p:nvSpPr>
          <p:cNvPr id="8" name="Text 6"/>
          <p:cNvSpPr/>
          <p:nvPr/>
        </p:nvSpPr>
        <p:spPr>
          <a:xfrm>
            <a:off x="4297680" y="2679192"/>
            <a:ext cx="7315200" cy="91440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Net-metering regimes and successor tariffs redesigned repeatedly, sometimes retroactively; California alone has cycled through three.</a:t>
            </a:r>
            <a:endParaRPr lang="en-US" sz="1400" dirty="0"/>
          </a:p>
        </p:txBody>
      </p:sp>
      <p:sp>
        <p:nvSpPr>
          <p:cNvPr id="9" name="Shape 7"/>
          <p:cNvSpPr/>
          <p:nvPr/>
        </p:nvSpPr>
        <p:spPr>
          <a:xfrm>
            <a:off x="640080" y="3794760"/>
            <a:ext cx="3291840" cy="960120"/>
          </a:xfrm>
          <a:prstGeom prst="roundRect">
            <a:avLst>
              <a:gd name="adj" fmla="val 9524"/>
            </a:avLst>
          </a:prstGeom>
          <a:solidFill>
            <a:srgbClr val="1B2A45"/>
          </a:solidFill>
          <a:ln/>
        </p:spPr>
      </p:sp>
      <p:sp>
        <p:nvSpPr>
          <p:cNvPr id="10" name="Text 8"/>
          <p:cNvSpPr/>
          <p:nvPr/>
        </p:nvSpPr>
        <p:spPr>
          <a:xfrm>
            <a:off x="822960" y="3794760"/>
            <a:ext cx="2926080" cy="960120"/>
          </a:xfrm>
          <a:prstGeom prst="rect">
            <a:avLst/>
          </a:prstGeom>
          <a:noFill/>
          <a:ln/>
        </p:spPr>
        <p:txBody>
          <a:bodyPr wrap="square" lIns="0" tIns="0" rIns="0" bIns="0" rtlCol="0" anchor="ctr"/>
          <a:lstStyle/>
          <a:p>
            <a:pPr indent="0" marL="0">
              <a:buNone/>
            </a:pPr>
            <a:r>
              <a:rPr lang="en-US" sz="1500" b="1" dirty="0">
                <a:solidFill>
                  <a:srgbClr val="E6EAF2"/>
                </a:solidFill>
                <a:latin typeface="Calibri" pitchFamily="34" charset="0"/>
                <a:ea typeface="Calibri" pitchFamily="34" charset="-122"/>
                <a:cs typeface="Calibri" pitchFamily="34" charset="-120"/>
              </a:rPr>
              <a:t>Wholesale door stuck</a:t>
            </a:r>
            <a:endParaRPr lang="en-US" sz="1500" dirty="0"/>
          </a:p>
        </p:txBody>
      </p:sp>
      <p:sp>
        <p:nvSpPr>
          <p:cNvPr id="11" name="Text 9"/>
          <p:cNvSpPr/>
          <p:nvPr/>
        </p:nvSpPr>
        <p:spPr>
          <a:xfrm>
            <a:off x="4297680" y="3867912"/>
            <a:ext cx="7315200" cy="91440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FERC Order 2222 (2020) compliance still pending: ISO-NE late 2026, PJM 2028, MISO 2029, SPP 2030.</a:t>
            </a:r>
            <a:endParaRPr lang="en-US" sz="1400" dirty="0"/>
          </a:p>
        </p:txBody>
      </p:sp>
      <p:sp>
        <p:nvSpPr>
          <p:cNvPr id="12" name="Shape 10"/>
          <p:cNvSpPr/>
          <p:nvPr/>
        </p:nvSpPr>
        <p:spPr>
          <a:xfrm>
            <a:off x="640080" y="4983480"/>
            <a:ext cx="3291840" cy="960120"/>
          </a:xfrm>
          <a:prstGeom prst="roundRect">
            <a:avLst>
              <a:gd name="adj" fmla="val 9524"/>
            </a:avLst>
          </a:prstGeom>
          <a:solidFill>
            <a:srgbClr val="1B2A45"/>
          </a:solidFill>
          <a:ln/>
        </p:spPr>
      </p:sp>
      <p:sp>
        <p:nvSpPr>
          <p:cNvPr id="13" name="Text 11"/>
          <p:cNvSpPr/>
          <p:nvPr/>
        </p:nvSpPr>
        <p:spPr>
          <a:xfrm>
            <a:off x="822960" y="4983480"/>
            <a:ext cx="2926080" cy="960120"/>
          </a:xfrm>
          <a:prstGeom prst="rect">
            <a:avLst/>
          </a:prstGeom>
          <a:noFill/>
          <a:ln/>
        </p:spPr>
        <p:txBody>
          <a:bodyPr wrap="square" lIns="0" tIns="0" rIns="0" bIns="0" rtlCol="0" anchor="ctr"/>
          <a:lstStyle/>
          <a:p>
            <a:pPr indent="0" marL="0">
              <a:buNone/>
            </a:pPr>
            <a:r>
              <a:rPr lang="en-US" sz="1500" b="1" dirty="0">
                <a:solidFill>
                  <a:srgbClr val="F5B301"/>
                </a:solidFill>
                <a:latin typeface="Calibri" pitchFamily="34" charset="0"/>
                <a:ea typeface="Calibri" pitchFamily="34" charset="-122"/>
                <a:cs typeface="Calibri" pitchFamily="34" charset="-120"/>
              </a:rPr>
              <a:t>The result</a:t>
            </a:r>
            <a:endParaRPr lang="en-US" sz="1500" dirty="0"/>
          </a:p>
        </p:txBody>
      </p:sp>
      <p:sp>
        <p:nvSpPr>
          <p:cNvPr id="14" name="Text 12"/>
          <p:cNvSpPr/>
          <p:nvPr/>
        </p:nvSpPr>
        <p:spPr>
          <a:xfrm>
            <a:off x="4297680" y="5056632"/>
            <a:ext cx="7315200" cy="91440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The most scalable resources on the grid cannot be financed against rules that change with each rate case. Predictability, more than price, is the binding constraint.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548640" y="320040"/>
            <a:ext cx="11064240" cy="731520"/>
          </a:xfrm>
          <a:prstGeom prst="rect">
            <a:avLst/>
          </a:prstGeom>
          <a:noFill/>
          <a:ln/>
        </p:spPr>
        <p:txBody>
          <a:bodyPr wrap="square" lIns="0" tIns="0" rIns="0" bIns="0" rtlCol="0" anchor="ctr"/>
          <a:lstStyle/>
          <a:p>
            <a:pPr indent="0" marL="0">
              <a:buNone/>
            </a:pPr>
            <a:r>
              <a:rPr lang="en-US" sz="3200" b="1" dirty="0">
                <a:solidFill>
                  <a:srgbClr val="E6EAF2"/>
                </a:solidFill>
                <a:latin typeface="Cambria" pitchFamily="34" charset="0"/>
                <a:ea typeface="Cambria" pitchFamily="34" charset="-122"/>
                <a:cs typeface="Cambria" pitchFamily="34" charset="-120"/>
              </a:rPr>
              <a:t>What FERC already fixed, and what it did not</a:t>
            </a:r>
            <a:endParaRPr lang="en-US" sz="3200" dirty="0"/>
          </a:p>
        </p:txBody>
      </p:sp>
      <p:sp>
        <p:nvSpPr>
          <p:cNvPr id="3" name="Text 1"/>
          <p:cNvSpPr/>
          <p:nvPr/>
        </p:nvSpPr>
        <p:spPr>
          <a:xfrm>
            <a:off x="640080" y="1463040"/>
            <a:ext cx="3566160" cy="365760"/>
          </a:xfrm>
          <a:prstGeom prst="rect">
            <a:avLst/>
          </a:prstGeom>
          <a:noFill/>
          <a:ln/>
        </p:spPr>
        <p:txBody>
          <a:bodyPr wrap="square" lIns="0" tIns="0" rIns="0" bIns="0" rtlCol="0" anchor="ctr"/>
          <a:lstStyle/>
          <a:p>
            <a:pPr indent="0" marL="0">
              <a:buNone/>
            </a:pPr>
            <a:r>
              <a:rPr lang="en-US" sz="1500" b="1" dirty="0">
                <a:solidFill>
                  <a:srgbClr val="E6EAF2"/>
                </a:solidFill>
                <a:latin typeface="Calibri" pitchFamily="34" charset="0"/>
                <a:ea typeface="Calibri" pitchFamily="34" charset="-122"/>
                <a:cs typeface="Calibri" pitchFamily="34" charset="-120"/>
              </a:rPr>
              <a:t>Before Order 2023</a:t>
            </a:r>
            <a:endParaRPr lang="en-US" sz="1500" dirty="0"/>
          </a:p>
        </p:txBody>
      </p:sp>
      <p:sp>
        <p:nvSpPr>
          <p:cNvPr id="4" name="Shape 2"/>
          <p:cNvSpPr/>
          <p:nvPr/>
        </p:nvSpPr>
        <p:spPr>
          <a:xfrm>
            <a:off x="640080" y="1901952"/>
            <a:ext cx="3566160" cy="0"/>
          </a:xfrm>
          <a:prstGeom prst="line">
            <a:avLst/>
          </a:prstGeom>
          <a:noFill/>
          <a:ln w="12700">
            <a:solidFill>
              <a:srgbClr val="2A3242"/>
            </a:solidFill>
            <a:prstDash val="solid"/>
          </a:ln>
        </p:spPr>
      </p:sp>
      <p:sp>
        <p:nvSpPr>
          <p:cNvPr id="5" name="Text 3"/>
          <p:cNvSpPr/>
          <p:nvPr/>
        </p:nvSpPr>
        <p:spPr>
          <a:xfrm>
            <a:off x="640080" y="2084832"/>
            <a:ext cx="3566160" cy="640080"/>
          </a:xfrm>
          <a:prstGeom prst="rect">
            <a:avLst/>
          </a:prstGeom>
          <a:noFill/>
          <a:ln/>
        </p:spPr>
        <p:txBody>
          <a:bodyPr wrap="square" lIns="0" tIns="0" rIns="0" bIns="0" rtlCol="0" anchor="t"/>
          <a:lstStyle/>
          <a:p>
            <a:pPr indent="0" marL="0">
              <a:buNone/>
            </a:pPr>
            <a:r>
              <a:rPr lang="en-US" sz="1350" dirty="0">
                <a:solidFill>
                  <a:srgbClr val="C6CFDE"/>
                </a:solidFill>
                <a:latin typeface="Calibri" pitchFamily="34" charset="0"/>
                <a:ea typeface="Calibri" pitchFamily="34" charset="-122"/>
                <a:cs typeface="Calibri" pitchFamily="34" charset="-120"/>
              </a:rPr>
              <a:t>Serial, project-by-project studies</a:t>
            </a:r>
            <a:endParaRPr lang="en-US" sz="1350" dirty="0"/>
          </a:p>
        </p:txBody>
      </p:sp>
      <p:sp>
        <p:nvSpPr>
          <p:cNvPr id="6" name="Text 4"/>
          <p:cNvSpPr/>
          <p:nvPr/>
        </p:nvSpPr>
        <p:spPr>
          <a:xfrm>
            <a:off x="640080" y="2816352"/>
            <a:ext cx="3566160" cy="640080"/>
          </a:xfrm>
          <a:prstGeom prst="rect">
            <a:avLst/>
          </a:prstGeom>
          <a:noFill/>
          <a:ln/>
        </p:spPr>
        <p:txBody>
          <a:bodyPr wrap="square" lIns="0" tIns="0" rIns="0" bIns="0" rtlCol="0" anchor="t"/>
          <a:lstStyle/>
          <a:p>
            <a:pPr indent="0" marL="0">
              <a:buNone/>
            </a:pPr>
            <a:r>
              <a:rPr lang="en-US" sz="1350" dirty="0">
                <a:solidFill>
                  <a:srgbClr val="C6CFDE"/>
                </a:solidFill>
                <a:latin typeface="Calibri" pitchFamily="34" charset="0"/>
                <a:ea typeface="Calibri" pitchFamily="34" charset="-122"/>
                <a:cs typeface="Calibri" pitchFamily="34" charset="-120"/>
              </a:rPr>
              <a:t>Restudies triggered by every withdrawal</a:t>
            </a:r>
            <a:endParaRPr lang="en-US" sz="1350" dirty="0"/>
          </a:p>
        </p:txBody>
      </p:sp>
      <p:sp>
        <p:nvSpPr>
          <p:cNvPr id="7" name="Text 5"/>
          <p:cNvSpPr/>
          <p:nvPr/>
        </p:nvSpPr>
        <p:spPr>
          <a:xfrm>
            <a:off x="640080" y="3547872"/>
            <a:ext cx="3566160" cy="640080"/>
          </a:xfrm>
          <a:prstGeom prst="rect">
            <a:avLst/>
          </a:prstGeom>
          <a:noFill/>
          <a:ln/>
        </p:spPr>
        <p:txBody>
          <a:bodyPr wrap="square" lIns="0" tIns="0" rIns="0" bIns="0" rtlCol="0" anchor="t"/>
          <a:lstStyle/>
          <a:p>
            <a:pPr indent="0" marL="0">
              <a:buNone/>
            </a:pPr>
            <a:r>
              <a:rPr lang="en-US" sz="1350" dirty="0">
                <a:solidFill>
                  <a:srgbClr val="C6CFDE"/>
                </a:solidFill>
                <a:latin typeface="Calibri" pitchFamily="34" charset="0"/>
                <a:ea typeface="Calibri" pitchFamily="34" charset="-122"/>
                <a:cs typeface="Calibri" pitchFamily="34" charset="-120"/>
              </a:rPr>
              <a:t>Weak readiness requirements</a:t>
            </a:r>
            <a:endParaRPr lang="en-US" sz="1350" dirty="0"/>
          </a:p>
        </p:txBody>
      </p:sp>
      <p:sp>
        <p:nvSpPr>
          <p:cNvPr id="8" name="Text 6"/>
          <p:cNvSpPr/>
          <p:nvPr/>
        </p:nvSpPr>
        <p:spPr>
          <a:xfrm>
            <a:off x="4480560" y="1463040"/>
            <a:ext cx="3566160" cy="365760"/>
          </a:xfrm>
          <a:prstGeom prst="rect">
            <a:avLst/>
          </a:prstGeom>
          <a:noFill/>
          <a:ln/>
        </p:spPr>
        <p:txBody>
          <a:bodyPr wrap="square" lIns="0" tIns="0" rIns="0" bIns="0" rtlCol="0" anchor="ctr"/>
          <a:lstStyle/>
          <a:p>
            <a:pPr indent="0" marL="0">
              <a:buNone/>
            </a:pPr>
            <a:r>
              <a:rPr lang="en-US" sz="1500" b="1" dirty="0">
                <a:solidFill>
                  <a:srgbClr val="E6EAF2"/>
                </a:solidFill>
                <a:latin typeface="Calibri" pitchFamily="34" charset="0"/>
                <a:ea typeface="Calibri" pitchFamily="34" charset="-122"/>
                <a:cs typeface="Calibri" pitchFamily="34" charset="-120"/>
              </a:rPr>
              <a:t>After Order 2023</a:t>
            </a:r>
            <a:endParaRPr lang="en-US" sz="1500" dirty="0"/>
          </a:p>
        </p:txBody>
      </p:sp>
      <p:sp>
        <p:nvSpPr>
          <p:cNvPr id="9" name="Shape 7"/>
          <p:cNvSpPr/>
          <p:nvPr/>
        </p:nvSpPr>
        <p:spPr>
          <a:xfrm>
            <a:off x="4480560" y="1901952"/>
            <a:ext cx="3566160" cy="0"/>
          </a:xfrm>
          <a:prstGeom prst="line">
            <a:avLst/>
          </a:prstGeom>
          <a:noFill/>
          <a:ln w="12700">
            <a:solidFill>
              <a:srgbClr val="2A3242"/>
            </a:solidFill>
            <a:prstDash val="solid"/>
          </a:ln>
        </p:spPr>
      </p:sp>
      <p:sp>
        <p:nvSpPr>
          <p:cNvPr id="10" name="Text 8"/>
          <p:cNvSpPr/>
          <p:nvPr/>
        </p:nvSpPr>
        <p:spPr>
          <a:xfrm>
            <a:off x="4480560" y="2084832"/>
            <a:ext cx="3566160" cy="640080"/>
          </a:xfrm>
          <a:prstGeom prst="rect">
            <a:avLst/>
          </a:prstGeom>
          <a:noFill/>
          <a:ln/>
        </p:spPr>
        <p:txBody>
          <a:bodyPr wrap="square" lIns="0" tIns="0" rIns="0" bIns="0" rtlCol="0" anchor="t"/>
          <a:lstStyle/>
          <a:p>
            <a:pPr indent="0" marL="0">
              <a:buNone/>
            </a:pPr>
            <a:r>
              <a:rPr lang="en-US" sz="1350" dirty="0">
                <a:solidFill>
                  <a:srgbClr val="C6CFDE"/>
                </a:solidFill>
                <a:latin typeface="Calibri" pitchFamily="34" charset="0"/>
                <a:ea typeface="Calibri" pitchFamily="34" charset="-122"/>
                <a:cs typeface="Calibri" pitchFamily="34" charset="-120"/>
              </a:rPr>
              <a:t>First-ready, first-served clusters</a:t>
            </a:r>
            <a:endParaRPr lang="en-US" sz="1350" dirty="0"/>
          </a:p>
        </p:txBody>
      </p:sp>
      <p:sp>
        <p:nvSpPr>
          <p:cNvPr id="11" name="Text 9"/>
          <p:cNvSpPr/>
          <p:nvPr/>
        </p:nvSpPr>
        <p:spPr>
          <a:xfrm>
            <a:off x="4480560" y="2816352"/>
            <a:ext cx="3566160" cy="640080"/>
          </a:xfrm>
          <a:prstGeom prst="rect">
            <a:avLst/>
          </a:prstGeom>
          <a:noFill/>
          <a:ln/>
        </p:spPr>
        <p:txBody>
          <a:bodyPr wrap="square" lIns="0" tIns="0" rIns="0" bIns="0" rtlCol="0" anchor="t"/>
          <a:lstStyle/>
          <a:p>
            <a:pPr indent="0" marL="0">
              <a:buNone/>
            </a:pPr>
            <a:r>
              <a:rPr lang="en-US" sz="1350" dirty="0">
                <a:solidFill>
                  <a:srgbClr val="C6CFDE"/>
                </a:solidFill>
                <a:latin typeface="Calibri" pitchFamily="34" charset="0"/>
                <a:ea typeface="Calibri" pitchFamily="34" charset="-122"/>
                <a:cs typeface="Calibri" pitchFamily="34" charset="-120"/>
              </a:rPr>
              <a:t>Readiness gates and deposits</a:t>
            </a:r>
            <a:endParaRPr lang="en-US" sz="1350" dirty="0"/>
          </a:p>
        </p:txBody>
      </p:sp>
      <p:sp>
        <p:nvSpPr>
          <p:cNvPr id="12" name="Text 10"/>
          <p:cNvSpPr/>
          <p:nvPr/>
        </p:nvSpPr>
        <p:spPr>
          <a:xfrm>
            <a:off x="4480560" y="3547872"/>
            <a:ext cx="3566160" cy="640080"/>
          </a:xfrm>
          <a:prstGeom prst="rect">
            <a:avLst/>
          </a:prstGeom>
          <a:noFill/>
          <a:ln/>
        </p:spPr>
        <p:txBody>
          <a:bodyPr wrap="square" lIns="0" tIns="0" rIns="0" bIns="0" rtlCol="0" anchor="t"/>
          <a:lstStyle/>
          <a:p>
            <a:pPr indent="0" marL="0">
              <a:buNone/>
            </a:pPr>
            <a:r>
              <a:rPr lang="en-US" sz="1350" dirty="0">
                <a:solidFill>
                  <a:srgbClr val="C6CFDE"/>
                </a:solidFill>
                <a:latin typeface="Calibri" pitchFamily="34" charset="0"/>
                <a:ea typeface="Calibri" pitchFamily="34" charset="-122"/>
                <a:cs typeface="Calibri" pitchFamily="34" charset="-120"/>
              </a:rPr>
              <a:t>Study deadlines with penalties</a:t>
            </a:r>
            <a:endParaRPr lang="en-US" sz="1350" dirty="0"/>
          </a:p>
        </p:txBody>
      </p:sp>
      <p:sp>
        <p:nvSpPr>
          <p:cNvPr id="13" name="Text 11"/>
          <p:cNvSpPr/>
          <p:nvPr/>
        </p:nvSpPr>
        <p:spPr>
          <a:xfrm>
            <a:off x="8321040" y="1463040"/>
            <a:ext cx="3566160" cy="365760"/>
          </a:xfrm>
          <a:prstGeom prst="rect">
            <a:avLst/>
          </a:prstGeom>
          <a:noFill/>
          <a:ln/>
        </p:spPr>
        <p:txBody>
          <a:bodyPr wrap="square" lIns="0" tIns="0" rIns="0" bIns="0" rtlCol="0" anchor="ctr"/>
          <a:lstStyle/>
          <a:p>
            <a:pPr indent="0" marL="0">
              <a:buNone/>
            </a:pPr>
            <a:r>
              <a:rPr lang="en-US" sz="1500" b="1" dirty="0">
                <a:solidFill>
                  <a:srgbClr val="F5B301"/>
                </a:solidFill>
                <a:latin typeface="Calibri" pitchFamily="34" charset="0"/>
                <a:ea typeface="Calibri" pitchFamily="34" charset="-122"/>
                <a:cs typeface="Calibri" pitchFamily="34" charset="-120"/>
              </a:rPr>
              <a:t>Still unresolved</a:t>
            </a:r>
            <a:endParaRPr lang="en-US" sz="1500" dirty="0"/>
          </a:p>
        </p:txBody>
      </p:sp>
      <p:sp>
        <p:nvSpPr>
          <p:cNvPr id="14" name="Shape 12"/>
          <p:cNvSpPr/>
          <p:nvPr/>
        </p:nvSpPr>
        <p:spPr>
          <a:xfrm>
            <a:off x="8321040" y="1901952"/>
            <a:ext cx="3566160" cy="0"/>
          </a:xfrm>
          <a:prstGeom prst="line">
            <a:avLst/>
          </a:prstGeom>
          <a:noFill/>
          <a:ln w="12700">
            <a:solidFill>
              <a:srgbClr val="2A3242"/>
            </a:solidFill>
            <a:prstDash val="solid"/>
          </a:ln>
        </p:spPr>
      </p:sp>
      <p:sp>
        <p:nvSpPr>
          <p:cNvPr id="15" name="Text 13"/>
          <p:cNvSpPr/>
          <p:nvPr/>
        </p:nvSpPr>
        <p:spPr>
          <a:xfrm>
            <a:off x="8321040" y="2084832"/>
            <a:ext cx="3566160" cy="640080"/>
          </a:xfrm>
          <a:prstGeom prst="rect">
            <a:avLst/>
          </a:prstGeom>
          <a:noFill/>
          <a:ln/>
        </p:spPr>
        <p:txBody>
          <a:bodyPr wrap="square" lIns="0" tIns="0" rIns="0" bIns="0" rtlCol="0" anchor="t"/>
          <a:lstStyle/>
          <a:p>
            <a:pPr indent="0" marL="0">
              <a:buNone/>
            </a:pPr>
            <a:r>
              <a:rPr lang="en-US" sz="1350" dirty="0">
                <a:solidFill>
                  <a:srgbClr val="C6CFDE"/>
                </a:solidFill>
                <a:latin typeface="Calibri" pitchFamily="34" charset="0"/>
                <a:ea typeface="Calibri" pitchFamily="34" charset="-122"/>
                <a:cs typeface="Calibri" pitchFamily="34" charset="-120"/>
              </a:rPr>
              <a:t>Network expansion and cost allocation</a:t>
            </a:r>
            <a:endParaRPr lang="en-US" sz="1350" dirty="0"/>
          </a:p>
        </p:txBody>
      </p:sp>
      <p:sp>
        <p:nvSpPr>
          <p:cNvPr id="16" name="Text 14"/>
          <p:cNvSpPr/>
          <p:nvPr/>
        </p:nvSpPr>
        <p:spPr>
          <a:xfrm>
            <a:off x="8321040" y="2816352"/>
            <a:ext cx="3566160" cy="640080"/>
          </a:xfrm>
          <a:prstGeom prst="rect">
            <a:avLst/>
          </a:prstGeom>
          <a:noFill/>
          <a:ln/>
        </p:spPr>
        <p:txBody>
          <a:bodyPr wrap="square" lIns="0" tIns="0" rIns="0" bIns="0" rtlCol="0" anchor="t"/>
          <a:lstStyle/>
          <a:p>
            <a:pPr indent="0" marL="0">
              <a:buNone/>
            </a:pPr>
            <a:r>
              <a:rPr lang="en-US" sz="1350" dirty="0">
                <a:solidFill>
                  <a:srgbClr val="C6CFDE"/>
                </a:solidFill>
                <a:latin typeface="Calibri" pitchFamily="34" charset="0"/>
                <a:ea typeface="Calibri" pitchFamily="34" charset="-122"/>
                <a:cs typeface="Calibri" pitchFamily="34" charset="-120"/>
              </a:rPr>
              <a:t>Distribution-level access</a:t>
            </a:r>
            <a:endParaRPr lang="en-US" sz="1350" dirty="0"/>
          </a:p>
        </p:txBody>
      </p:sp>
      <p:sp>
        <p:nvSpPr>
          <p:cNvPr id="17" name="Text 15"/>
          <p:cNvSpPr/>
          <p:nvPr/>
        </p:nvSpPr>
        <p:spPr>
          <a:xfrm>
            <a:off x="8321040" y="3547872"/>
            <a:ext cx="3566160" cy="640080"/>
          </a:xfrm>
          <a:prstGeom prst="rect">
            <a:avLst/>
          </a:prstGeom>
          <a:noFill/>
          <a:ln/>
        </p:spPr>
        <p:txBody>
          <a:bodyPr wrap="square" lIns="0" tIns="0" rIns="0" bIns="0" rtlCol="0" anchor="t"/>
          <a:lstStyle/>
          <a:p>
            <a:pPr indent="0" marL="0">
              <a:buNone/>
            </a:pPr>
            <a:r>
              <a:rPr lang="en-US" sz="1350" dirty="0">
                <a:solidFill>
                  <a:srgbClr val="C6CFDE"/>
                </a:solidFill>
                <a:latin typeface="Calibri" pitchFamily="34" charset="0"/>
                <a:ea typeface="Calibri" pitchFamily="34" charset="-122"/>
                <a:cs typeface="Calibri" pitchFamily="34" charset="-120"/>
              </a:rPr>
              <a:t>Operating constraints and curtailment rules</a:t>
            </a:r>
            <a:endParaRPr lang="en-US" sz="1350" dirty="0"/>
          </a:p>
        </p:txBody>
      </p:sp>
      <p:sp>
        <p:nvSpPr>
          <p:cNvPr id="18" name="Text 16"/>
          <p:cNvSpPr/>
          <p:nvPr/>
        </p:nvSpPr>
        <p:spPr>
          <a:xfrm>
            <a:off x="640080" y="5212080"/>
            <a:ext cx="10972800" cy="365760"/>
          </a:xfrm>
          <a:prstGeom prst="rect">
            <a:avLst/>
          </a:prstGeom>
          <a:noFill/>
          <a:ln/>
        </p:spPr>
        <p:txBody>
          <a:bodyPr wrap="square" lIns="0" tIns="0" rIns="0" bIns="0" rtlCol="0" anchor="ctr"/>
          <a:lstStyle/>
          <a:p>
            <a:pPr indent="0" marL="0">
              <a:buNone/>
            </a:pPr>
            <a:r>
              <a:rPr lang="en-US" sz="1300" i="1" dirty="0">
                <a:solidFill>
                  <a:srgbClr val="F5B301"/>
                </a:solidFill>
                <a:latin typeface="Calibri" pitchFamily="34" charset="0"/>
                <a:ea typeface="Calibri" pitchFamily="34" charset="-122"/>
                <a:cs typeface="Calibri" pitchFamily="34" charset="-120"/>
              </a:rPr>
              <a:t>Study reform alone does not solve network expansion, cost allocation, operating limits, or distribution access.</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548640" y="320040"/>
            <a:ext cx="11064240" cy="731520"/>
          </a:xfrm>
          <a:prstGeom prst="rect">
            <a:avLst/>
          </a:prstGeom>
          <a:noFill/>
          <a:ln/>
        </p:spPr>
        <p:txBody>
          <a:bodyPr wrap="square" lIns="0" tIns="0" rIns="0" bIns="0" rtlCol="0" anchor="ctr"/>
          <a:lstStyle/>
          <a:p>
            <a:pPr indent="0" marL="0">
              <a:buNone/>
            </a:pPr>
            <a:r>
              <a:rPr lang="en-US" sz="3200" b="1" dirty="0">
                <a:solidFill>
                  <a:srgbClr val="E6EAF2"/>
                </a:solidFill>
                <a:latin typeface="Cambria" pitchFamily="34" charset="0"/>
                <a:ea typeface="Cambria" pitchFamily="34" charset="-122"/>
                <a:cs typeface="Cambria" pitchFamily="34" charset="-120"/>
              </a:rPr>
              <a:t>Five principles complete the unbundling</a:t>
            </a:r>
            <a:endParaRPr lang="en-US" sz="3200" dirty="0"/>
          </a:p>
        </p:txBody>
      </p:sp>
      <p:sp>
        <p:nvSpPr>
          <p:cNvPr id="3" name="Shape 1"/>
          <p:cNvSpPr/>
          <p:nvPr/>
        </p:nvSpPr>
        <p:spPr>
          <a:xfrm>
            <a:off x="502920" y="1554480"/>
            <a:ext cx="2121408" cy="4023360"/>
          </a:xfrm>
          <a:prstGeom prst="roundRect">
            <a:avLst>
              <a:gd name="adj" fmla="val 5172"/>
            </a:avLst>
          </a:prstGeom>
          <a:solidFill>
            <a:srgbClr val="1B2A45"/>
          </a:solidFill>
          <a:ln/>
        </p:spPr>
      </p:sp>
      <p:sp>
        <p:nvSpPr>
          <p:cNvPr id="4" name="Shape 2"/>
          <p:cNvSpPr/>
          <p:nvPr/>
        </p:nvSpPr>
        <p:spPr>
          <a:xfrm>
            <a:off x="1243584" y="1783080"/>
            <a:ext cx="640080" cy="640080"/>
          </a:xfrm>
          <a:prstGeom prst="ellipse">
            <a:avLst/>
          </a:prstGeom>
          <a:solidFill>
            <a:srgbClr val="F5B301"/>
          </a:solidFill>
          <a:ln/>
        </p:spPr>
      </p:sp>
      <p:sp>
        <p:nvSpPr>
          <p:cNvPr id="5" name="Text 3"/>
          <p:cNvSpPr/>
          <p:nvPr/>
        </p:nvSpPr>
        <p:spPr>
          <a:xfrm>
            <a:off x="1243584" y="1783080"/>
            <a:ext cx="640080" cy="640080"/>
          </a:xfrm>
          <a:prstGeom prst="rect">
            <a:avLst/>
          </a:prstGeom>
          <a:noFill/>
          <a:ln/>
        </p:spPr>
        <p:txBody>
          <a:bodyPr wrap="square" lIns="0" tIns="0" rIns="0" bIns="0" rtlCol="0" anchor="ctr"/>
          <a:lstStyle/>
          <a:p>
            <a:pPr algn="ctr" indent="0" marL="0">
              <a:buNone/>
            </a:pPr>
            <a:r>
              <a:rPr lang="en-US" sz="2400" b="1" dirty="0">
                <a:solidFill>
                  <a:srgbClr val="101828"/>
                </a:solidFill>
                <a:latin typeface="Calibri" pitchFamily="34" charset="0"/>
                <a:ea typeface="Calibri" pitchFamily="34" charset="-122"/>
                <a:cs typeface="Calibri" pitchFamily="34" charset="-120"/>
              </a:rPr>
              <a:t>1</a:t>
            </a:r>
            <a:endParaRPr lang="en-US" sz="2400" dirty="0"/>
          </a:p>
        </p:txBody>
      </p:sp>
      <p:sp>
        <p:nvSpPr>
          <p:cNvPr id="6" name="Text 4"/>
          <p:cNvSpPr/>
          <p:nvPr/>
        </p:nvSpPr>
        <p:spPr>
          <a:xfrm>
            <a:off x="640080" y="2606040"/>
            <a:ext cx="1847088" cy="914400"/>
          </a:xfrm>
          <a:prstGeom prst="rect">
            <a:avLst/>
          </a:prstGeom>
          <a:noFill/>
          <a:ln/>
        </p:spPr>
        <p:txBody>
          <a:bodyPr wrap="square" lIns="0" tIns="0" rIns="0" bIns="0" rtlCol="0" anchor="ctr"/>
          <a:lstStyle/>
          <a:p>
            <a:pPr algn="ctr" indent="0" marL="0">
              <a:buNone/>
            </a:pPr>
            <a:r>
              <a:rPr lang="en-US" sz="1500" b="1" dirty="0">
                <a:solidFill>
                  <a:srgbClr val="E6EAF2"/>
                </a:solidFill>
                <a:latin typeface="Calibri" pitchFamily="34" charset="0"/>
                <a:ea typeface="Calibri" pitchFamily="34" charset="-122"/>
                <a:cs typeface="Calibri" pitchFamily="34" charset="-120"/>
              </a:rPr>
              <a:t>Pay for performance</a:t>
            </a:r>
            <a:endParaRPr lang="en-US" sz="1500" dirty="0"/>
          </a:p>
        </p:txBody>
      </p:sp>
      <p:sp>
        <p:nvSpPr>
          <p:cNvPr id="7" name="Text 5"/>
          <p:cNvSpPr/>
          <p:nvPr/>
        </p:nvSpPr>
        <p:spPr>
          <a:xfrm>
            <a:off x="640080" y="3611880"/>
            <a:ext cx="1847088" cy="1783080"/>
          </a:xfrm>
          <a:prstGeom prst="rect">
            <a:avLst/>
          </a:prstGeom>
          <a:noFill/>
          <a:ln/>
        </p:spPr>
        <p:txBody>
          <a:bodyPr wrap="square" lIns="0" tIns="0" rIns="0" bIns="0" rtlCol="0" anchor="ctr"/>
          <a:lstStyle/>
          <a:p>
            <a:pPr algn="ctr" indent="0" marL="0">
              <a:buNone/>
            </a:pPr>
            <a:r>
              <a:rPr lang="en-US" sz="1150" dirty="0">
                <a:solidFill>
                  <a:srgbClr val="C6CFDE"/>
                </a:solidFill>
                <a:latin typeface="Calibri" pitchFamily="34" charset="0"/>
                <a:ea typeface="Calibri" pitchFamily="34" charset="-122"/>
                <a:cs typeface="Calibri" pitchFamily="34" charset="-120"/>
              </a:rPr>
              <a:t>Totex caps + yardstick benchmarks (Britain, Hawaii). Goes first: converts opponents.</a:t>
            </a:r>
            <a:endParaRPr lang="en-US" sz="1150" dirty="0"/>
          </a:p>
        </p:txBody>
      </p:sp>
      <p:sp>
        <p:nvSpPr>
          <p:cNvPr id="8" name="Shape 6"/>
          <p:cNvSpPr/>
          <p:nvPr/>
        </p:nvSpPr>
        <p:spPr>
          <a:xfrm>
            <a:off x="2788920" y="1554480"/>
            <a:ext cx="2121408" cy="4023360"/>
          </a:xfrm>
          <a:prstGeom prst="roundRect">
            <a:avLst>
              <a:gd name="adj" fmla="val 5172"/>
            </a:avLst>
          </a:prstGeom>
          <a:solidFill>
            <a:srgbClr val="1B2A45"/>
          </a:solidFill>
          <a:ln/>
        </p:spPr>
      </p:sp>
      <p:sp>
        <p:nvSpPr>
          <p:cNvPr id="9" name="Shape 7"/>
          <p:cNvSpPr/>
          <p:nvPr/>
        </p:nvSpPr>
        <p:spPr>
          <a:xfrm>
            <a:off x="3529584" y="1783080"/>
            <a:ext cx="640080" cy="640080"/>
          </a:xfrm>
          <a:prstGeom prst="ellipse">
            <a:avLst/>
          </a:prstGeom>
          <a:solidFill>
            <a:srgbClr val="F5B301"/>
          </a:solidFill>
          <a:ln/>
        </p:spPr>
      </p:sp>
      <p:sp>
        <p:nvSpPr>
          <p:cNvPr id="10" name="Text 8"/>
          <p:cNvSpPr/>
          <p:nvPr/>
        </p:nvSpPr>
        <p:spPr>
          <a:xfrm>
            <a:off x="3529584" y="1783080"/>
            <a:ext cx="640080" cy="640080"/>
          </a:xfrm>
          <a:prstGeom prst="rect">
            <a:avLst/>
          </a:prstGeom>
          <a:noFill/>
          <a:ln/>
        </p:spPr>
        <p:txBody>
          <a:bodyPr wrap="square" lIns="0" tIns="0" rIns="0" bIns="0" rtlCol="0" anchor="ctr"/>
          <a:lstStyle/>
          <a:p>
            <a:pPr algn="ctr" indent="0" marL="0">
              <a:buNone/>
            </a:pPr>
            <a:r>
              <a:rPr lang="en-US" sz="2400" b="1" dirty="0">
                <a:solidFill>
                  <a:srgbClr val="101828"/>
                </a:solidFill>
                <a:latin typeface="Calibri" pitchFamily="34" charset="0"/>
                <a:ea typeface="Calibri" pitchFamily="34" charset="-122"/>
                <a:cs typeface="Calibri" pitchFamily="34" charset="-120"/>
              </a:rPr>
              <a:t>2</a:t>
            </a:r>
            <a:endParaRPr lang="en-US" sz="2400" dirty="0"/>
          </a:p>
        </p:txBody>
      </p:sp>
      <p:sp>
        <p:nvSpPr>
          <p:cNvPr id="11" name="Text 9"/>
          <p:cNvSpPr/>
          <p:nvPr/>
        </p:nvSpPr>
        <p:spPr>
          <a:xfrm>
            <a:off x="2926080" y="2606040"/>
            <a:ext cx="1847088" cy="914400"/>
          </a:xfrm>
          <a:prstGeom prst="rect">
            <a:avLst/>
          </a:prstGeom>
          <a:noFill/>
          <a:ln/>
        </p:spPr>
        <p:txBody>
          <a:bodyPr wrap="square" lIns="0" tIns="0" rIns="0" bIns="0" rtlCol="0" anchor="ctr"/>
          <a:lstStyle/>
          <a:p>
            <a:pPr algn="ctr" indent="0" marL="0">
              <a:buNone/>
            </a:pPr>
            <a:r>
              <a:rPr lang="en-US" sz="1500" b="1" dirty="0">
                <a:solidFill>
                  <a:srgbClr val="E6EAF2"/>
                </a:solidFill>
                <a:latin typeface="Calibri" pitchFamily="34" charset="0"/>
                <a:ea typeface="Calibri" pitchFamily="34" charset="-122"/>
                <a:cs typeface="Calibri" pitchFamily="34" charset="-120"/>
              </a:rPr>
              <a:t>Separate the referee</a:t>
            </a:r>
            <a:endParaRPr lang="en-US" sz="1500" dirty="0"/>
          </a:p>
        </p:txBody>
      </p:sp>
      <p:sp>
        <p:nvSpPr>
          <p:cNvPr id="12" name="Text 10"/>
          <p:cNvSpPr/>
          <p:nvPr/>
        </p:nvSpPr>
        <p:spPr>
          <a:xfrm>
            <a:off x="2926080" y="3611880"/>
            <a:ext cx="1847088" cy="1783080"/>
          </a:xfrm>
          <a:prstGeom prst="rect">
            <a:avLst/>
          </a:prstGeom>
          <a:noFill/>
          <a:ln/>
        </p:spPr>
        <p:txBody>
          <a:bodyPr wrap="square" lIns="0" tIns="0" rIns="0" bIns="0" rtlCol="0" anchor="ctr"/>
          <a:lstStyle/>
          <a:p>
            <a:pPr algn="ctr" indent="0" marL="0">
              <a:buNone/>
            </a:pPr>
            <a:r>
              <a:rPr lang="en-US" sz="1150" dirty="0">
                <a:solidFill>
                  <a:srgbClr val="C6CFDE"/>
                </a:solidFill>
                <a:latin typeface="Calibri" pitchFamily="34" charset="0"/>
                <a:ea typeface="Calibri" pitchFamily="34" charset="-122"/>
                <a:cs typeface="Calibri" pitchFamily="34" charset="-120"/>
              </a:rPr>
              <a:t>Independent or ringfenced DSO runs interconnection, data, edge markets. Britain: RIIO-ED2 licences 2023, NESO 2024.</a:t>
            </a:r>
            <a:endParaRPr lang="en-US" sz="1150" dirty="0"/>
          </a:p>
        </p:txBody>
      </p:sp>
      <p:sp>
        <p:nvSpPr>
          <p:cNvPr id="13" name="Shape 11"/>
          <p:cNvSpPr/>
          <p:nvPr/>
        </p:nvSpPr>
        <p:spPr>
          <a:xfrm>
            <a:off x="5074920" y="1554480"/>
            <a:ext cx="2121408" cy="4023360"/>
          </a:xfrm>
          <a:prstGeom prst="roundRect">
            <a:avLst>
              <a:gd name="adj" fmla="val 5172"/>
            </a:avLst>
          </a:prstGeom>
          <a:solidFill>
            <a:srgbClr val="1B2A45"/>
          </a:solidFill>
          <a:ln/>
        </p:spPr>
      </p:sp>
      <p:sp>
        <p:nvSpPr>
          <p:cNvPr id="14" name="Shape 12"/>
          <p:cNvSpPr/>
          <p:nvPr/>
        </p:nvSpPr>
        <p:spPr>
          <a:xfrm>
            <a:off x="5815584" y="1783080"/>
            <a:ext cx="640080" cy="640080"/>
          </a:xfrm>
          <a:prstGeom prst="ellipse">
            <a:avLst/>
          </a:prstGeom>
          <a:solidFill>
            <a:srgbClr val="F5B301"/>
          </a:solidFill>
          <a:ln/>
        </p:spPr>
      </p:sp>
      <p:sp>
        <p:nvSpPr>
          <p:cNvPr id="15" name="Text 13"/>
          <p:cNvSpPr/>
          <p:nvPr/>
        </p:nvSpPr>
        <p:spPr>
          <a:xfrm>
            <a:off x="5815584" y="1783080"/>
            <a:ext cx="640080" cy="640080"/>
          </a:xfrm>
          <a:prstGeom prst="rect">
            <a:avLst/>
          </a:prstGeom>
          <a:noFill/>
          <a:ln/>
        </p:spPr>
        <p:txBody>
          <a:bodyPr wrap="square" lIns="0" tIns="0" rIns="0" bIns="0" rtlCol="0" anchor="ctr"/>
          <a:lstStyle/>
          <a:p>
            <a:pPr algn="ctr" indent="0" marL="0">
              <a:buNone/>
            </a:pPr>
            <a:r>
              <a:rPr lang="en-US" sz="2400" b="1" dirty="0">
                <a:solidFill>
                  <a:srgbClr val="101828"/>
                </a:solidFill>
                <a:latin typeface="Calibri" pitchFamily="34" charset="0"/>
                <a:ea typeface="Calibri" pitchFamily="34" charset="-122"/>
                <a:cs typeface="Calibri" pitchFamily="34" charset="-120"/>
              </a:rPr>
              <a:t>3</a:t>
            </a:r>
            <a:endParaRPr lang="en-US" sz="2400" dirty="0"/>
          </a:p>
        </p:txBody>
      </p:sp>
      <p:sp>
        <p:nvSpPr>
          <p:cNvPr id="16" name="Text 14"/>
          <p:cNvSpPr/>
          <p:nvPr/>
        </p:nvSpPr>
        <p:spPr>
          <a:xfrm>
            <a:off x="5212080" y="2606040"/>
            <a:ext cx="1847088" cy="914400"/>
          </a:xfrm>
          <a:prstGeom prst="rect">
            <a:avLst/>
          </a:prstGeom>
          <a:noFill/>
          <a:ln/>
        </p:spPr>
        <p:txBody>
          <a:bodyPr wrap="square" lIns="0" tIns="0" rIns="0" bIns="0" rtlCol="0" anchor="ctr"/>
          <a:lstStyle/>
          <a:p>
            <a:pPr algn="ctr" indent="0" marL="0">
              <a:buNone/>
            </a:pPr>
            <a:r>
              <a:rPr lang="en-US" sz="1500" b="1" dirty="0">
                <a:solidFill>
                  <a:srgbClr val="E6EAF2"/>
                </a:solidFill>
                <a:latin typeface="Calibri" pitchFamily="34" charset="0"/>
                <a:ea typeface="Calibri" pitchFamily="34" charset="-122"/>
                <a:cs typeface="Calibri" pitchFamily="34" charset="-120"/>
              </a:rPr>
              <a:t>Pay resources for what they do for the grid</a:t>
            </a:r>
            <a:endParaRPr lang="en-US" sz="1500" dirty="0"/>
          </a:p>
        </p:txBody>
      </p:sp>
      <p:sp>
        <p:nvSpPr>
          <p:cNvPr id="17" name="Text 15"/>
          <p:cNvSpPr/>
          <p:nvPr/>
        </p:nvSpPr>
        <p:spPr>
          <a:xfrm>
            <a:off x="5212080" y="3611880"/>
            <a:ext cx="1847088" cy="1783080"/>
          </a:xfrm>
          <a:prstGeom prst="rect">
            <a:avLst/>
          </a:prstGeom>
          <a:noFill/>
          <a:ln/>
        </p:spPr>
        <p:txBody>
          <a:bodyPr wrap="square" lIns="0" tIns="0" rIns="0" bIns="0" rtlCol="0" anchor="ctr"/>
          <a:lstStyle/>
          <a:p>
            <a:pPr algn="ctr" indent="0" marL="0">
              <a:buNone/>
            </a:pPr>
            <a:r>
              <a:rPr lang="en-US" sz="1150" dirty="0">
                <a:solidFill>
                  <a:srgbClr val="C6CFDE"/>
                </a:solidFill>
                <a:latin typeface="Calibri" pitchFamily="34" charset="0"/>
                <a:ea typeface="Calibri" pitchFamily="34" charset="-122"/>
                <a:cs typeface="Calibri" pitchFamily="34" charset="-120"/>
              </a:rPr>
              <a:t>Default dynamic rates + posted locational offers + Australian-style operating envelopes.</a:t>
            </a:r>
            <a:endParaRPr lang="en-US" sz="1150" dirty="0"/>
          </a:p>
        </p:txBody>
      </p:sp>
      <p:sp>
        <p:nvSpPr>
          <p:cNvPr id="18" name="Shape 16"/>
          <p:cNvSpPr/>
          <p:nvPr/>
        </p:nvSpPr>
        <p:spPr>
          <a:xfrm>
            <a:off x="7360920" y="1554480"/>
            <a:ext cx="2121408" cy="4023360"/>
          </a:xfrm>
          <a:prstGeom prst="roundRect">
            <a:avLst>
              <a:gd name="adj" fmla="val 5172"/>
            </a:avLst>
          </a:prstGeom>
          <a:solidFill>
            <a:srgbClr val="1B2A45"/>
          </a:solidFill>
          <a:ln/>
        </p:spPr>
      </p:sp>
      <p:sp>
        <p:nvSpPr>
          <p:cNvPr id="19" name="Shape 17"/>
          <p:cNvSpPr/>
          <p:nvPr/>
        </p:nvSpPr>
        <p:spPr>
          <a:xfrm>
            <a:off x="8101584" y="1783080"/>
            <a:ext cx="640080" cy="640080"/>
          </a:xfrm>
          <a:prstGeom prst="ellipse">
            <a:avLst/>
          </a:prstGeom>
          <a:solidFill>
            <a:srgbClr val="F5B301"/>
          </a:solidFill>
          <a:ln/>
        </p:spPr>
      </p:sp>
      <p:sp>
        <p:nvSpPr>
          <p:cNvPr id="20" name="Text 18"/>
          <p:cNvSpPr/>
          <p:nvPr/>
        </p:nvSpPr>
        <p:spPr>
          <a:xfrm>
            <a:off x="8101584" y="1783080"/>
            <a:ext cx="640080" cy="640080"/>
          </a:xfrm>
          <a:prstGeom prst="rect">
            <a:avLst/>
          </a:prstGeom>
          <a:noFill/>
          <a:ln/>
        </p:spPr>
        <p:txBody>
          <a:bodyPr wrap="square" lIns="0" tIns="0" rIns="0" bIns="0" rtlCol="0" anchor="ctr"/>
          <a:lstStyle/>
          <a:p>
            <a:pPr algn="ctr" indent="0" marL="0">
              <a:buNone/>
            </a:pPr>
            <a:r>
              <a:rPr lang="en-US" sz="2400" b="1" dirty="0">
                <a:solidFill>
                  <a:srgbClr val="101828"/>
                </a:solidFill>
                <a:latin typeface="Calibri" pitchFamily="34" charset="0"/>
                <a:ea typeface="Calibri" pitchFamily="34" charset="-122"/>
                <a:cs typeface="Calibri" pitchFamily="34" charset="-120"/>
              </a:rPr>
              <a:t>4</a:t>
            </a:r>
            <a:endParaRPr lang="en-US" sz="2400" dirty="0"/>
          </a:p>
        </p:txBody>
      </p:sp>
      <p:sp>
        <p:nvSpPr>
          <p:cNvPr id="21" name="Text 19"/>
          <p:cNvSpPr/>
          <p:nvPr/>
        </p:nvSpPr>
        <p:spPr>
          <a:xfrm>
            <a:off x="7498080" y="2606040"/>
            <a:ext cx="1847088" cy="914400"/>
          </a:xfrm>
          <a:prstGeom prst="rect">
            <a:avLst/>
          </a:prstGeom>
          <a:noFill/>
          <a:ln/>
        </p:spPr>
        <p:txBody>
          <a:bodyPr wrap="square" lIns="0" tIns="0" rIns="0" bIns="0" rtlCol="0" anchor="ctr"/>
          <a:lstStyle/>
          <a:p>
            <a:pPr algn="ctr" indent="0" marL="0">
              <a:buNone/>
            </a:pPr>
            <a:r>
              <a:rPr lang="en-US" sz="1500" b="1" dirty="0">
                <a:solidFill>
                  <a:srgbClr val="E6EAF2"/>
                </a:solidFill>
                <a:latin typeface="Calibri" pitchFamily="34" charset="0"/>
                <a:ea typeface="Calibri" pitchFamily="34" charset="-122"/>
                <a:cs typeface="Calibri" pitchFamily="34" charset="-120"/>
              </a:rPr>
              <a:t>Connect by rule</a:t>
            </a:r>
            <a:endParaRPr lang="en-US" sz="1500" dirty="0"/>
          </a:p>
        </p:txBody>
      </p:sp>
      <p:sp>
        <p:nvSpPr>
          <p:cNvPr id="22" name="Text 20"/>
          <p:cNvSpPr/>
          <p:nvPr/>
        </p:nvSpPr>
        <p:spPr>
          <a:xfrm>
            <a:off x="7498080" y="3611880"/>
            <a:ext cx="1847088" cy="1783080"/>
          </a:xfrm>
          <a:prstGeom prst="rect">
            <a:avLst/>
          </a:prstGeom>
          <a:noFill/>
          <a:ln/>
        </p:spPr>
        <p:txBody>
          <a:bodyPr wrap="square" lIns="0" tIns="0" rIns="0" bIns="0" rtlCol="0" anchor="ctr"/>
          <a:lstStyle/>
          <a:p>
            <a:pPr algn="ctr" indent="0" marL="0">
              <a:buNone/>
            </a:pPr>
            <a:r>
              <a:rPr lang="en-US" sz="1150" dirty="0">
                <a:solidFill>
                  <a:srgbClr val="C6CFDE"/>
                </a:solidFill>
                <a:latin typeface="Calibri" pitchFamily="34" charset="0"/>
                <a:ea typeface="Calibri" pitchFamily="34" charset="-122"/>
                <a:cs typeface="Calibri" pitchFamily="34" charset="-120"/>
              </a:rPr>
              <a:t>As-of-right for small; connect-and-manage for bulk and large loads; reconductor-first for transmission.</a:t>
            </a:r>
            <a:endParaRPr lang="en-US" sz="1150" dirty="0"/>
          </a:p>
        </p:txBody>
      </p:sp>
      <p:sp>
        <p:nvSpPr>
          <p:cNvPr id="23" name="Shape 21"/>
          <p:cNvSpPr/>
          <p:nvPr/>
        </p:nvSpPr>
        <p:spPr>
          <a:xfrm>
            <a:off x="9646920" y="1554480"/>
            <a:ext cx="2121408" cy="4023360"/>
          </a:xfrm>
          <a:prstGeom prst="roundRect">
            <a:avLst>
              <a:gd name="adj" fmla="val 5172"/>
            </a:avLst>
          </a:prstGeom>
          <a:solidFill>
            <a:srgbClr val="1B2A45"/>
          </a:solidFill>
          <a:ln/>
        </p:spPr>
      </p:sp>
      <p:sp>
        <p:nvSpPr>
          <p:cNvPr id="24" name="Shape 22"/>
          <p:cNvSpPr/>
          <p:nvPr/>
        </p:nvSpPr>
        <p:spPr>
          <a:xfrm>
            <a:off x="10387584" y="1783080"/>
            <a:ext cx="640080" cy="640080"/>
          </a:xfrm>
          <a:prstGeom prst="ellipse">
            <a:avLst/>
          </a:prstGeom>
          <a:solidFill>
            <a:srgbClr val="F5B301"/>
          </a:solidFill>
          <a:ln/>
        </p:spPr>
      </p:sp>
      <p:sp>
        <p:nvSpPr>
          <p:cNvPr id="25" name="Text 23"/>
          <p:cNvSpPr/>
          <p:nvPr/>
        </p:nvSpPr>
        <p:spPr>
          <a:xfrm>
            <a:off x="10387584" y="1783080"/>
            <a:ext cx="640080" cy="640080"/>
          </a:xfrm>
          <a:prstGeom prst="rect">
            <a:avLst/>
          </a:prstGeom>
          <a:noFill/>
          <a:ln/>
        </p:spPr>
        <p:txBody>
          <a:bodyPr wrap="square" lIns="0" tIns="0" rIns="0" bIns="0" rtlCol="0" anchor="ctr"/>
          <a:lstStyle/>
          <a:p>
            <a:pPr algn="ctr" indent="0" marL="0">
              <a:buNone/>
            </a:pPr>
            <a:r>
              <a:rPr lang="en-US" sz="2400" b="1" dirty="0">
                <a:solidFill>
                  <a:srgbClr val="101828"/>
                </a:solidFill>
                <a:latin typeface="Calibri" pitchFamily="34" charset="0"/>
                <a:ea typeface="Calibri" pitchFamily="34" charset="-122"/>
                <a:cs typeface="Calibri" pitchFamily="34" charset="-120"/>
              </a:rPr>
              <a:t>5</a:t>
            </a:r>
            <a:endParaRPr lang="en-US" sz="2400" dirty="0"/>
          </a:p>
        </p:txBody>
      </p:sp>
      <p:sp>
        <p:nvSpPr>
          <p:cNvPr id="26" name="Text 24"/>
          <p:cNvSpPr/>
          <p:nvPr/>
        </p:nvSpPr>
        <p:spPr>
          <a:xfrm>
            <a:off x="9784080" y="2606040"/>
            <a:ext cx="1847088" cy="914400"/>
          </a:xfrm>
          <a:prstGeom prst="rect">
            <a:avLst/>
          </a:prstGeom>
          <a:noFill/>
          <a:ln/>
        </p:spPr>
        <p:txBody>
          <a:bodyPr wrap="square" lIns="0" tIns="0" rIns="0" bIns="0" rtlCol="0" anchor="ctr"/>
          <a:lstStyle/>
          <a:p>
            <a:pPr algn="ctr" indent="0" marL="0">
              <a:buNone/>
            </a:pPr>
            <a:r>
              <a:rPr lang="en-US" sz="1500" b="1" dirty="0">
                <a:solidFill>
                  <a:srgbClr val="E6EAF2"/>
                </a:solidFill>
                <a:latin typeface="Calibri" pitchFamily="34" charset="0"/>
                <a:ea typeface="Calibri" pitchFamily="34" charset="-122"/>
                <a:cs typeface="Calibri" pitchFamily="34" charset="-120"/>
              </a:rPr>
              <a:t>Make new load fund reliability</a:t>
            </a:r>
            <a:endParaRPr lang="en-US" sz="1500" dirty="0"/>
          </a:p>
        </p:txBody>
      </p:sp>
      <p:sp>
        <p:nvSpPr>
          <p:cNvPr id="27" name="Text 25"/>
          <p:cNvSpPr/>
          <p:nvPr/>
        </p:nvSpPr>
        <p:spPr>
          <a:xfrm>
            <a:off x="9784080" y="3611880"/>
            <a:ext cx="1847088" cy="1783080"/>
          </a:xfrm>
          <a:prstGeom prst="rect">
            <a:avLst/>
          </a:prstGeom>
          <a:noFill/>
          <a:ln/>
        </p:spPr>
        <p:txBody>
          <a:bodyPr wrap="square" lIns="0" tIns="0" rIns="0" bIns="0" rtlCol="0" anchor="ctr"/>
          <a:lstStyle/>
          <a:p>
            <a:pPr algn="ctr" indent="0" marL="0">
              <a:buNone/>
            </a:pPr>
            <a:r>
              <a:rPr lang="en-US" sz="1150" dirty="0">
                <a:solidFill>
                  <a:srgbClr val="C6CFDE"/>
                </a:solidFill>
                <a:latin typeface="Calibri" pitchFamily="34" charset="0"/>
                <a:ea typeface="Calibri" pitchFamily="34" charset="-122"/>
                <a:cs typeface="Calibri" pitchFamily="34" charset="-120"/>
              </a:rPr>
              <a:t>Forward obligations replace the auction. Hyperscalers carry their cost; generators get PPAs.</a:t>
            </a:r>
            <a:endParaRPr lang="en-US" sz="1150" dirty="0"/>
          </a:p>
        </p:txBody>
      </p:sp>
      <p:sp>
        <p:nvSpPr>
          <p:cNvPr id="28" name="Text 26"/>
          <p:cNvSpPr/>
          <p:nvPr/>
        </p:nvSpPr>
        <p:spPr>
          <a:xfrm>
            <a:off x="548640" y="5852160"/>
            <a:ext cx="11064240" cy="457200"/>
          </a:xfrm>
          <a:prstGeom prst="rect">
            <a:avLst/>
          </a:prstGeom>
          <a:noFill/>
          <a:ln/>
        </p:spPr>
        <p:txBody>
          <a:bodyPr wrap="square" lIns="0" tIns="0" rIns="0" bIns="0" rtlCol="0" anchor="ctr"/>
          <a:lstStyle/>
          <a:p>
            <a:pPr algn="ctr" indent="0" marL="0">
              <a:buNone/>
            </a:pPr>
            <a:r>
              <a:rPr lang="en-US" sz="1500" i="1" dirty="0">
                <a:solidFill>
                  <a:srgbClr val="F5B301"/>
                </a:solidFill>
                <a:latin typeface="Calibri" pitchFamily="34" charset="0"/>
                <a:ea typeface="Calibri" pitchFamily="34" charset="-122"/>
                <a:cs typeface="Calibri" pitchFamily="34" charset="-120"/>
              </a:rPr>
              <a:t>Every preferred mechanism already operates somewhere. None requires an act of Congress.</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548640" y="320040"/>
            <a:ext cx="11064240" cy="731520"/>
          </a:xfrm>
          <a:prstGeom prst="rect">
            <a:avLst/>
          </a:prstGeom>
          <a:noFill/>
          <a:ln/>
        </p:spPr>
        <p:txBody>
          <a:bodyPr wrap="square" lIns="0" tIns="0" rIns="0" bIns="0" rtlCol="0" anchor="ctr"/>
          <a:lstStyle/>
          <a:p>
            <a:pPr indent="0" marL="0">
              <a:buNone/>
            </a:pPr>
            <a:r>
              <a:rPr lang="en-US" sz="3200" b="1" dirty="0">
                <a:solidFill>
                  <a:srgbClr val="E6EAF2"/>
                </a:solidFill>
                <a:latin typeface="Cambria" pitchFamily="34" charset="0"/>
                <a:ea typeface="Cambria" pitchFamily="34" charset="-122"/>
                <a:cs typeface="Cambria" pitchFamily="34" charset="-120"/>
              </a:rPr>
              <a:t>Who wins, who fights, who flips</a:t>
            </a:r>
            <a:endParaRPr lang="en-US" sz="3200" dirty="0"/>
          </a:p>
        </p:txBody>
      </p:sp>
      <p:sp>
        <p:nvSpPr>
          <p:cNvPr id="3" name="Text 1"/>
          <p:cNvSpPr/>
          <p:nvPr/>
        </p:nvSpPr>
        <p:spPr>
          <a:xfrm>
            <a:off x="640080" y="1298448"/>
            <a:ext cx="3383280" cy="54864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DER developers &amp; aggregators</a:t>
            </a:r>
            <a:endParaRPr lang="en-US" sz="1400" dirty="0"/>
          </a:p>
        </p:txBody>
      </p:sp>
      <p:sp>
        <p:nvSpPr>
          <p:cNvPr id="4" name="Text 2"/>
          <p:cNvSpPr/>
          <p:nvPr/>
        </p:nvSpPr>
        <p:spPr>
          <a:xfrm>
            <a:off x="4114800" y="1298448"/>
            <a:ext cx="2194560" cy="548640"/>
          </a:xfrm>
          <a:prstGeom prst="rect">
            <a:avLst/>
          </a:prstGeom>
          <a:noFill/>
          <a:ln/>
        </p:spPr>
        <p:txBody>
          <a:bodyPr wrap="square" lIns="0" tIns="0" rIns="0" bIns="0" rtlCol="0" anchor="ctr"/>
          <a:lstStyle/>
          <a:p>
            <a:pPr indent="0" marL="0">
              <a:buNone/>
            </a:pPr>
            <a:r>
              <a:rPr lang="en-US" sz="1300" b="1" dirty="0">
                <a:solidFill>
                  <a:srgbClr val="B7E39A"/>
                </a:solidFill>
                <a:latin typeface="Calibri" pitchFamily="34" charset="0"/>
                <a:ea typeface="Calibri" pitchFamily="34" charset="-122"/>
                <a:cs typeface="Calibri" pitchFamily="34" charset="-120"/>
              </a:rPr>
              <a:t>Very high</a:t>
            </a:r>
            <a:endParaRPr lang="en-US" sz="1300" dirty="0"/>
          </a:p>
        </p:txBody>
      </p:sp>
      <p:sp>
        <p:nvSpPr>
          <p:cNvPr id="5" name="Text 3"/>
          <p:cNvSpPr/>
          <p:nvPr/>
        </p:nvSpPr>
        <p:spPr>
          <a:xfrm>
            <a:off x="6400800" y="1298448"/>
            <a:ext cx="5212080" cy="54864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Durable tariffs + connection by right are the business case</a:t>
            </a:r>
            <a:endParaRPr lang="en-US" sz="1250" dirty="0"/>
          </a:p>
        </p:txBody>
      </p:sp>
      <p:sp>
        <p:nvSpPr>
          <p:cNvPr id="6" name="Shape 4"/>
          <p:cNvSpPr/>
          <p:nvPr/>
        </p:nvSpPr>
        <p:spPr>
          <a:xfrm>
            <a:off x="640080" y="1938528"/>
            <a:ext cx="10972800" cy="0"/>
          </a:xfrm>
          <a:prstGeom prst="line">
            <a:avLst/>
          </a:prstGeom>
          <a:noFill/>
          <a:ln w="9525">
            <a:solidFill>
              <a:srgbClr val="2A3A57"/>
            </a:solidFill>
            <a:prstDash val="solid"/>
          </a:ln>
        </p:spPr>
      </p:sp>
      <p:sp>
        <p:nvSpPr>
          <p:cNvPr id="7" name="Text 5"/>
          <p:cNvSpPr/>
          <p:nvPr/>
        </p:nvSpPr>
        <p:spPr>
          <a:xfrm>
            <a:off x="640080" y="1901952"/>
            <a:ext cx="3383280" cy="54864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New-entrant developers</a:t>
            </a:r>
            <a:endParaRPr lang="en-US" sz="1400" dirty="0"/>
          </a:p>
        </p:txBody>
      </p:sp>
      <p:sp>
        <p:nvSpPr>
          <p:cNvPr id="8" name="Text 6"/>
          <p:cNvSpPr/>
          <p:nvPr/>
        </p:nvSpPr>
        <p:spPr>
          <a:xfrm>
            <a:off x="4114800" y="1901952"/>
            <a:ext cx="2194560" cy="548640"/>
          </a:xfrm>
          <a:prstGeom prst="rect">
            <a:avLst/>
          </a:prstGeom>
          <a:noFill/>
          <a:ln/>
        </p:spPr>
        <p:txBody>
          <a:bodyPr wrap="square" lIns="0" tIns="0" rIns="0" bIns="0" rtlCol="0" anchor="ctr"/>
          <a:lstStyle/>
          <a:p>
            <a:pPr indent="0" marL="0">
              <a:buNone/>
            </a:pPr>
            <a:r>
              <a:rPr lang="en-US" sz="1300" b="1" dirty="0">
                <a:solidFill>
                  <a:srgbClr val="9BD48A"/>
                </a:solidFill>
                <a:latin typeface="Calibri" pitchFamily="34" charset="0"/>
                <a:ea typeface="Calibri" pitchFamily="34" charset="-122"/>
                <a:cs typeface="Calibri" pitchFamily="34" charset="-120"/>
              </a:rPr>
              <a:t>High</a:t>
            </a:r>
            <a:endParaRPr lang="en-US" sz="1300" dirty="0"/>
          </a:p>
        </p:txBody>
      </p:sp>
      <p:sp>
        <p:nvSpPr>
          <p:cNvPr id="9" name="Text 7"/>
          <p:cNvSpPr/>
          <p:nvPr/>
        </p:nvSpPr>
        <p:spPr>
          <a:xfrm>
            <a:off x="6400800" y="1901952"/>
            <a:ext cx="5212080" cy="54864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Long-tenor contracts replace an auction that drew 525 MW</a:t>
            </a:r>
            <a:endParaRPr lang="en-US" sz="1250" dirty="0"/>
          </a:p>
        </p:txBody>
      </p:sp>
      <p:sp>
        <p:nvSpPr>
          <p:cNvPr id="10" name="Shape 8"/>
          <p:cNvSpPr/>
          <p:nvPr/>
        </p:nvSpPr>
        <p:spPr>
          <a:xfrm>
            <a:off x="640080" y="2542032"/>
            <a:ext cx="10972800" cy="0"/>
          </a:xfrm>
          <a:prstGeom prst="line">
            <a:avLst/>
          </a:prstGeom>
          <a:noFill/>
          <a:ln w="9525">
            <a:solidFill>
              <a:srgbClr val="2A3A57"/>
            </a:solidFill>
            <a:prstDash val="solid"/>
          </a:ln>
        </p:spPr>
      </p:sp>
      <p:sp>
        <p:nvSpPr>
          <p:cNvPr id="11" name="Text 9"/>
          <p:cNvSpPr/>
          <p:nvPr/>
        </p:nvSpPr>
        <p:spPr>
          <a:xfrm>
            <a:off x="640080" y="2505456"/>
            <a:ext cx="3383280" cy="54864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Institutional capital</a:t>
            </a:r>
            <a:endParaRPr lang="en-US" sz="1400" dirty="0"/>
          </a:p>
        </p:txBody>
      </p:sp>
      <p:sp>
        <p:nvSpPr>
          <p:cNvPr id="12" name="Text 10"/>
          <p:cNvSpPr/>
          <p:nvPr/>
        </p:nvSpPr>
        <p:spPr>
          <a:xfrm>
            <a:off x="4114800" y="2505456"/>
            <a:ext cx="2194560" cy="548640"/>
          </a:xfrm>
          <a:prstGeom prst="rect">
            <a:avLst/>
          </a:prstGeom>
          <a:noFill/>
          <a:ln/>
        </p:spPr>
        <p:txBody>
          <a:bodyPr wrap="square" lIns="0" tIns="0" rIns="0" bIns="0" rtlCol="0" anchor="ctr"/>
          <a:lstStyle/>
          <a:p>
            <a:pPr indent="0" marL="0">
              <a:buNone/>
            </a:pPr>
            <a:r>
              <a:rPr lang="en-US" sz="1300" b="1" dirty="0">
                <a:solidFill>
                  <a:srgbClr val="9BD48A"/>
                </a:solidFill>
                <a:latin typeface="Calibri" pitchFamily="34" charset="0"/>
                <a:ea typeface="Calibri" pitchFamily="34" charset="-122"/>
                <a:cs typeface="Calibri" pitchFamily="34" charset="-120"/>
              </a:rPr>
              <a:t>High</a:t>
            </a:r>
            <a:endParaRPr lang="en-US" sz="1300" dirty="0"/>
          </a:p>
        </p:txBody>
      </p:sp>
      <p:sp>
        <p:nvSpPr>
          <p:cNvPr id="13" name="Text 11"/>
          <p:cNvSpPr/>
          <p:nvPr/>
        </p:nvSpPr>
        <p:spPr>
          <a:xfrm>
            <a:off x="6400800" y="2505456"/>
            <a:ext cx="5212080" cy="54864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Contracted revenue + predictable regulation = financeable</a:t>
            </a:r>
            <a:endParaRPr lang="en-US" sz="1250" dirty="0"/>
          </a:p>
        </p:txBody>
      </p:sp>
      <p:sp>
        <p:nvSpPr>
          <p:cNvPr id="14" name="Shape 12"/>
          <p:cNvSpPr/>
          <p:nvPr/>
        </p:nvSpPr>
        <p:spPr>
          <a:xfrm>
            <a:off x="640080" y="3145536"/>
            <a:ext cx="10972800" cy="0"/>
          </a:xfrm>
          <a:prstGeom prst="line">
            <a:avLst/>
          </a:prstGeom>
          <a:noFill/>
          <a:ln w="9525">
            <a:solidFill>
              <a:srgbClr val="2A3A57"/>
            </a:solidFill>
            <a:prstDash val="solid"/>
          </a:ln>
        </p:spPr>
      </p:sp>
      <p:sp>
        <p:nvSpPr>
          <p:cNvPr id="15" name="Text 13"/>
          <p:cNvSpPr/>
          <p:nvPr/>
        </p:nvSpPr>
        <p:spPr>
          <a:xfrm>
            <a:off x="640080" y="3108960"/>
            <a:ext cx="3383280" cy="54864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Large loads (hyperscalers)</a:t>
            </a:r>
            <a:endParaRPr lang="en-US" sz="1400" dirty="0"/>
          </a:p>
        </p:txBody>
      </p:sp>
      <p:sp>
        <p:nvSpPr>
          <p:cNvPr id="16" name="Text 14"/>
          <p:cNvSpPr/>
          <p:nvPr/>
        </p:nvSpPr>
        <p:spPr>
          <a:xfrm>
            <a:off x="4114800" y="3108960"/>
            <a:ext cx="2194560" cy="548640"/>
          </a:xfrm>
          <a:prstGeom prst="rect">
            <a:avLst/>
          </a:prstGeom>
          <a:noFill/>
          <a:ln/>
        </p:spPr>
        <p:txBody>
          <a:bodyPr wrap="square" lIns="0" tIns="0" rIns="0" bIns="0" rtlCol="0" anchor="ctr"/>
          <a:lstStyle/>
          <a:p>
            <a:pPr indent="0" marL="0">
              <a:buNone/>
            </a:pPr>
            <a:r>
              <a:rPr lang="en-US" sz="1300" b="1" dirty="0">
                <a:solidFill>
                  <a:srgbClr val="9BD48A"/>
                </a:solidFill>
                <a:latin typeface="Calibri" pitchFamily="34" charset="0"/>
                <a:ea typeface="Calibri" pitchFamily="34" charset="-122"/>
                <a:cs typeface="Calibri" pitchFamily="34" charset="-120"/>
              </a:rPr>
              <a:t>High</a:t>
            </a:r>
            <a:endParaRPr lang="en-US" sz="1300" dirty="0"/>
          </a:p>
        </p:txBody>
      </p:sp>
      <p:sp>
        <p:nvSpPr>
          <p:cNvPr id="17" name="Text 15"/>
          <p:cNvSpPr/>
          <p:nvPr/>
        </p:nvSpPr>
        <p:spPr>
          <a:xfrm>
            <a:off x="6400800" y="3108960"/>
            <a:ext cx="5212080" cy="54864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Time to power dominates; assigned capacity cost is small by comparison</a:t>
            </a:r>
            <a:endParaRPr lang="en-US" sz="1250" dirty="0"/>
          </a:p>
        </p:txBody>
      </p:sp>
      <p:sp>
        <p:nvSpPr>
          <p:cNvPr id="18" name="Shape 16"/>
          <p:cNvSpPr/>
          <p:nvPr/>
        </p:nvSpPr>
        <p:spPr>
          <a:xfrm>
            <a:off x="640080" y="3749040"/>
            <a:ext cx="10972800" cy="0"/>
          </a:xfrm>
          <a:prstGeom prst="line">
            <a:avLst/>
          </a:prstGeom>
          <a:noFill/>
          <a:ln w="9525">
            <a:solidFill>
              <a:srgbClr val="2A3A57"/>
            </a:solidFill>
            <a:prstDash val="solid"/>
          </a:ln>
        </p:spPr>
      </p:sp>
      <p:sp>
        <p:nvSpPr>
          <p:cNvPr id="19" name="Text 17"/>
          <p:cNvSpPr/>
          <p:nvPr/>
        </p:nvSpPr>
        <p:spPr>
          <a:xfrm>
            <a:off x="640080" y="3712464"/>
            <a:ext cx="3383280" cy="54864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Governors</a:t>
            </a:r>
            <a:endParaRPr lang="en-US" sz="1400" dirty="0"/>
          </a:p>
        </p:txBody>
      </p:sp>
      <p:sp>
        <p:nvSpPr>
          <p:cNvPr id="20" name="Text 18"/>
          <p:cNvSpPr/>
          <p:nvPr/>
        </p:nvSpPr>
        <p:spPr>
          <a:xfrm>
            <a:off x="4114800" y="3712464"/>
            <a:ext cx="2194560" cy="548640"/>
          </a:xfrm>
          <a:prstGeom prst="rect">
            <a:avLst/>
          </a:prstGeom>
          <a:noFill/>
          <a:ln/>
        </p:spPr>
        <p:txBody>
          <a:bodyPr wrap="square" lIns="0" tIns="0" rIns="0" bIns="0" rtlCol="0" anchor="ctr"/>
          <a:lstStyle/>
          <a:p>
            <a:pPr indent="0" marL="0">
              <a:buNone/>
            </a:pPr>
            <a:r>
              <a:rPr lang="en-US" sz="1300" b="1" dirty="0">
                <a:solidFill>
                  <a:srgbClr val="B7E39A"/>
                </a:solidFill>
                <a:latin typeface="Calibri" pitchFamily="34" charset="0"/>
                <a:ea typeface="Calibri" pitchFamily="34" charset="-122"/>
                <a:cs typeface="Calibri" pitchFamily="34" charset="-120"/>
              </a:rPr>
              <a:t>First mover</a:t>
            </a:r>
            <a:endParaRPr lang="en-US" sz="1300" dirty="0"/>
          </a:p>
        </p:txBody>
      </p:sp>
      <p:sp>
        <p:nvSpPr>
          <p:cNvPr id="21" name="Text 19"/>
          <p:cNvSpPr/>
          <p:nvPr/>
        </p:nvSpPr>
        <p:spPr>
          <a:xfrm>
            <a:off x="6400800" y="3712464"/>
            <a:ext cx="5212080" cy="54864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Opportunity to lead and attribute the result to this leadership</a:t>
            </a:r>
            <a:endParaRPr lang="en-US" sz="1250" dirty="0"/>
          </a:p>
        </p:txBody>
      </p:sp>
      <p:sp>
        <p:nvSpPr>
          <p:cNvPr id="22" name="Shape 20"/>
          <p:cNvSpPr/>
          <p:nvPr/>
        </p:nvSpPr>
        <p:spPr>
          <a:xfrm>
            <a:off x="640080" y="4352544"/>
            <a:ext cx="10972800" cy="0"/>
          </a:xfrm>
          <a:prstGeom prst="line">
            <a:avLst/>
          </a:prstGeom>
          <a:noFill/>
          <a:ln w="9525">
            <a:solidFill>
              <a:srgbClr val="2A3A57"/>
            </a:solidFill>
            <a:prstDash val="solid"/>
          </a:ln>
        </p:spPr>
      </p:sp>
      <p:sp>
        <p:nvSpPr>
          <p:cNvPr id="23" name="Text 21"/>
          <p:cNvSpPr/>
          <p:nvPr/>
        </p:nvSpPr>
        <p:spPr>
          <a:xfrm>
            <a:off x="640080" y="4315968"/>
            <a:ext cx="3383280" cy="54864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Building trades &amp; IBEW</a:t>
            </a:r>
            <a:endParaRPr lang="en-US" sz="1400" dirty="0"/>
          </a:p>
        </p:txBody>
      </p:sp>
      <p:sp>
        <p:nvSpPr>
          <p:cNvPr id="24" name="Text 22"/>
          <p:cNvSpPr/>
          <p:nvPr/>
        </p:nvSpPr>
        <p:spPr>
          <a:xfrm>
            <a:off x="4114800" y="4315968"/>
            <a:ext cx="2194560" cy="548640"/>
          </a:xfrm>
          <a:prstGeom prst="rect">
            <a:avLst/>
          </a:prstGeom>
          <a:noFill/>
          <a:ln/>
        </p:spPr>
        <p:txBody>
          <a:bodyPr wrap="square" lIns="0" tIns="0" rIns="0" bIns="0" rtlCol="0" anchor="ctr"/>
          <a:lstStyle/>
          <a:p>
            <a:pPr indent="0" marL="0">
              <a:buNone/>
            </a:pPr>
            <a:r>
              <a:rPr lang="en-US" sz="1300" b="1" dirty="0">
                <a:solidFill>
                  <a:srgbClr val="F5B301"/>
                </a:solidFill>
                <a:latin typeface="Calibri" pitchFamily="34" charset="0"/>
                <a:ea typeface="Calibri" pitchFamily="34" charset="-122"/>
                <a:cs typeface="Calibri" pitchFamily="34" charset="-120"/>
              </a:rPr>
              <a:t>Mixed</a:t>
            </a:r>
            <a:endParaRPr lang="en-US" sz="1300" dirty="0"/>
          </a:p>
        </p:txBody>
      </p:sp>
      <p:sp>
        <p:nvSpPr>
          <p:cNvPr id="25" name="Text 23"/>
          <p:cNvSpPr/>
          <p:nvPr/>
        </p:nvSpPr>
        <p:spPr>
          <a:xfrm>
            <a:off x="6400800" y="4315968"/>
            <a:ext cx="5212080" cy="54864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Totex redirects the capital program rather than shrinking it</a:t>
            </a:r>
            <a:endParaRPr lang="en-US" sz="1250" dirty="0"/>
          </a:p>
        </p:txBody>
      </p:sp>
      <p:sp>
        <p:nvSpPr>
          <p:cNvPr id="26" name="Shape 24"/>
          <p:cNvSpPr/>
          <p:nvPr/>
        </p:nvSpPr>
        <p:spPr>
          <a:xfrm>
            <a:off x="640080" y="4956048"/>
            <a:ext cx="10972800" cy="0"/>
          </a:xfrm>
          <a:prstGeom prst="line">
            <a:avLst/>
          </a:prstGeom>
          <a:noFill/>
          <a:ln w="9525">
            <a:solidFill>
              <a:srgbClr val="2A3A57"/>
            </a:solidFill>
            <a:prstDash val="solid"/>
          </a:ln>
        </p:spPr>
      </p:sp>
      <p:sp>
        <p:nvSpPr>
          <p:cNvPr id="27" name="Text 25"/>
          <p:cNvSpPr/>
          <p:nvPr/>
        </p:nvSpPr>
        <p:spPr>
          <a:xfrm>
            <a:off x="640080" y="4919472"/>
            <a:ext cx="3383280" cy="54864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Incumbent generation &amp; transmission</a:t>
            </a:r>
            <a:endParaRPr lang="en-US" sz="1400" dirty="0"/>
          </a:p>
        </p:txBody>
      </p:sp>
      <p:sp>
        <p:nvSpPr>
          <p:cNvPr id="28" name="Text 26"/>
          <p:cNvSpPr/>
          <p:nvPr/>
        </p:nvSpPr>
        <p:spPr>
          <a:xfrm>
            <a:off x="4114800" y="4919472"/>
            <a:ext cx="2194560" cy="548640"/>
          </a:xfrm>
          <a:prstGeom prst="rect">
            <a:avLst/>
          </a:prstGeom>
          <a:noFill/>
          <a:ln/>
        </p:spPr>
        <p:txBody>
          <a:bodyPr wrap="square" lIns="0" tIns="0" rIns="0" bIns="0" rtlCol="0" anchor="ctr"/>
          <a:lstStyle/>
          <a:p>
            <a:pPr indent="0" marL="0">
              <a:buNone/>
            </a:pPr>
            <a:r>
              <a:rPr lang="en-US" sz="1300" b="1" dirty="0">
                <a:solidFill>
                  <a:srgbClr val="F0B9B9"/>
                </a:solidFill>
                <a:latin typeface="Calibri" pitchFamily="34" charset="0"/>
                <a:ea typeface="Calibri" pitchFamily="34" charset="-122"/>
                <a:cs typeface="Calibri" pitchFamily="34" charset="-120"/>
              </a:rPr>
              <a:t>Resistant</a:t>
            </a:r>
            <a:endParaRPr lang="en-US" sz="1300" dirty="0"/>
          </a:p>
        </p:txBody>
      </p:sp>
      <p:sp>
        <p:nvSpPr>
          <p:cNvPr id="29" name="Text 27"/>
          <p:cNvSpPr/>
          <p:nvPr/>
        </p:nvSpPr>
        <p:spPr>
          <a:xfrm>
            <a:off x="6400800" y="4919472"/>
            <a:ext cx="5212080" cy="54864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Leverage runs through RTO sector voting; answer is contracts + FERC process</a:t>
            </a:r>
            <a:endParaRPr lang="en-US" sz="1250" dirty="0"/>
          </a:p>
        </p:txBody>
      </p:sp>
      <p:sp>
        <p:nvSpPr>
          <p:cNvPr id="30" name="Shape 28"/>
          <p:cNvSpPr/>
          <p:nvPr/>
        </p:nvSpPr>
        <p:spPr>
          <a:xfrm>
            <a:off x="640080" y="5559552"/>
            <a:ext cx="10972800" cy="0"/>
          </a:xfrm>
          <a:prstGeom prst="line">
            <a:avLst/>
          </a:prstGeom>
          <a:noFill/>
          <a:ln w="9525">
            <a:solidFill>
              <a:srgbClr val="2A3A57"/>
            </a:solidFill>
            <a:prstDash val="solid"/>
          </a:ln>
        </p:spPr>
      </p:sp>
      <p:sp>
        <p:nvSpPr>
          <p:cNvPr id="31" name="Text 29"/>
          <p:cNvSpPr/>
          <p:nvPr/>
        </p:nvSpPr>
        <p:spPr>
          <a:xfrm>
            <a:off x="640080" y="5522976"/>
            <a:ext cx="3383280" cy="54864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Investor-owned utilities</a:t>
            </a:r>
            <a:endParaRPr lang="en-US" sz="1400" dirty="0"/>
          </a:p>
        </p:txBody>
      </p:sp>
      <p:sp>
        <p:nvSpPr>
          <p:cNvPr id="32" name="Text 30"/>
          <p:cNvSpPr/>
          <p:nvPr/>
        </p:nvSpPr>
        <p:spPr>
          <a:xfrm>
            <a:off x="4114800" y="5522976"/>
            <a:ext cx="2194560" cy="548640"/>
          </a:xfrm>
          <a:prstGeom prst="rect">
            <a:avLst/>
          </a:prstGeom>
          <a:noFill/>
          <a:ln/>
        </p:spPr>
        <p:txBody>
          <a:bodyPr wrap="square" lIns="0" tIns="0" rIns="0" bIns="0" rtlCol="0" anchor="ctr"/>
          <a:lstStyle/>
          <a:p>
            <a:pPr indent="0" marL="0">
              <a:buNone/>
            </a:pPr>
            <a:r>
              <a:rPr lang="en-US" sz="1300" b="1" dirty="0">
                <a:solidFill>
                  <a:srgbClr val="F0B9B9"/>
                </a:solidFill>
                <a:latin typeface="Calibri" pitchFamily="34" charset="0"/>
                <a:ea typeface="Calibri" pitchFamily="34" charset="-122"/>
                <a:cs typeface="Calibri" pitchFamily="34" charset="-120"/>
              </a:rPr>
              <a:t>Strongest opposition</a:t>
            </a:r>
            <a:endParaRPr lang="en-US" sz="1300" dirty="0"/>
          </a:p>
        </p:txBody>
      </p:sp>
      <p:sp>
        <p:nvSpPr>
          <p:cNvPr id="33" name="Text 31"/>
          <p:cNvSpPr/>
          <p:nvPr/>
        </p:nvSpPr>
        <p:spPr>
          <a:xfrm>
            <a:off x="6400800" y="5522976"/>
            <a:ext cx="5212080" cy="54864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four of five principles hit their model, and they fight at the statehouse</a:t>
            </a:r>
            <a:endParaRPr lang="en-US" sz="1250" dirty="0"/>
          </a:p>
        </p:txBody>
      </p:sp>
      <p:sp>
        <p:nvSpPr>
          <p:cNvPr id="34" name="Text 32"/>
          <p:cNvSpPr/>
          <p:nvPr/>
        </p:nvSpPr>
        <p:spPr>
          <a:xfrm>
            <a:off x="640080" y="6263640"/>
            <a:ext cx="10972800" cy="365760"/>
          </a:xfrm>
          <a:prstGeom prst="rect">
            <a:avLst/>
          </a:prstGeom>
          <a:noFill/>
          <a:ln/>
        </p:spPr>
        <p:txBody>
          <a:bodyPr wrap="square" lIns="0" tIns="0" rIns="0" bIns="0" rtlCol="0" anchor="ctr"/>
          <a:lstStyle/>
          <a:p>
            <a:pPr indent="0" marL="0">
              <a:buNone/>
            </a:pPr>
            <a:r>
              <a:rPr lang="en-US" sz="1300" i="1" dirty="0">
                <a:solidFill>
                  <a:srgbClr val="F5B301"/>
                </a:solidFill>
                <a:latin typeface="Calibri" pitchFamily="34" charset="0"/>
                <a:ea typeface="Calibri" pitchFamily="34" charset="-122"/>
                <a:cs typeface="Calibri" pitchFamily="34" charset="-120"/>
              </a:rPr>
              <a:t>The hard fight is at home, not in Washington: utilities fight where four of five principles are decided.</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548640" y="320040"/>
            <a:ext cx="11064240" cy="731520"/>
          </a:xfrm>
          <a:prstGeom prst="rect">
            <a:avLst/>
          </a:prstGeom>
          <a:noFill/>
          <a:ln/>
        </p:spPr>
        <p:txBody>
          <a:bodyPr wrap="square" lIns="0" tIns="0" rIns="0" bIns="0" rtlCol="0" anchor="ctr"/>
          <a:lstStyle/>
          <a:p>
            <a:pPr indent="0" marL="0">
              <a:buNone/>
            </a:pPr>
            <a:r>
              <a:rPr lang="en-US" sz="3200" b="1" dirty="0">
                <a:solidFill>
                  <a:srgbClr val="E6EAF2"/>
                </a:solidFill>
                <a:latin typeface="Cambria" pitchFamily="34" charset="0"/>
                <a:ea typeface="Cambria" pitchFamily="34" charset="-122"/>
                <a:cs typeface="Cambria" pitchFamily="34" charset="-120"/>
              </a:rPr>
              <a:t>Roadmap: 2027 to 2035, states first, FERC in parallel</a:t>
            </a:r>
            <a:endParaRPr lang="en-US" sz="3200" dirty="0"/>
          </a:p>
        </p:txBody>
      </p:sp>
      <p:sp>
        <p:nvSpPr>
          <p:cNvPr id="3" name="Shape 1"/>
          <p:cNvSpPr/>
          <p:nvPr/>
        </p:nvSpPr>
        <p:spPr>
          <a:xfrm>
            <a:off x="502920" y="1737360"/>
            <a:ext cx="2688336" cy="3657600"/>
          </a:xfrm>
          <a:prstGeom prst="roundRect">
            <a:avLst>
              <a:gd name="adj" fmla="val 4082"/>
            </a:avLst>
          </a:prstGeom>
          <a:solidFill>
            <a:srgbClr val="1B2A45"/>
          </a:solidFill>
          <a:ln/>
        </p:spPr>
      </p:sp>
      <p:sp>
        <p:nvSpPr>
          <p:cNvPr id="4" name="Text 2"/>
          <p:cNvSpPr/>
          <p:nvPr/>
        </p:nvSpPr>
        <p:spPr>
          <a:xfrm>
            <a:off x="502920" y="1920240"/>
            <a:ext cx="2688336" cy="457200"/>
          </a:xfrm>
          <a:prstGeom prst="rect">
            <a:avLst/>
          </a:prstGeom>
          <a:noFill/>
          <a:ln/>
        </p:spPr>
        <p:txBody>
          <a:bodyPr wrap="square" lIns="0" tIns="0" rIns="0" bIns="0" rtlCol="0" anchor="ctr"/>
          <a:lstStyle/>
          <a:p>
            <a:pPr algn="ctr" indent="0" marL="0">
              <a:buNone/>
            </a:pPr>
            <a:r>
              <a:rPr lang="en-US" sz="2100" b="1" dirty="0">
                <a:solidFill>
                  <a:srgbClr val="F5B301"/>
                </a:solidFill>
                <a:latin typeface="Calibri" pitchFamily="34" charset="0"/>
                <a:ea typeface="Calibri" pitchFamily="34" charset="-122"/>
                <a:cs typeface="Calibri" pitchFamily="34" charset="-120"/>
              </a:rPr>
              <a:t>2027</a:t>
            </a:r>
            <a:endParaRPr lang="en-US" sz="2100" dirty="0"/>
          </a:p>
        </p:txBody>
      </p:sp>
      <p:sp>
        <p:nvSpPr>
          <p:cNvPr id="5" name="Text 3"/>
          <p:cNvSpPr/>
          <p:nvPr/>
        </p:nvSpPr>
        <p:spPr>
          <a:xfrm>
            <a:off x="502920" y="2423160"/>
            <a:ext cx="2688336" cy="411480"/>
          </a:xfrm>
          <a:prstGeom prst="rect">
            <a:avLst/>
          </a:prstGeom>
          <a:noFill/>
          <a:ln/>
        </p:spPr>
        <p:txBody>
          <a:bodyPr wrap="square" lIns="0" tIns="0" rIns="0" bIns="0" rtlCol="0" anchor="ctr"/>
          <a:lstStyle/>
          <a:p>
            <a:pPr algn="ctr" indent="0" marL="0">
              <a:buNone/>
            </a:pPr>
            <a:r>
              <a:rPr lang="en-US" sz="1400" b="1" dirty="0">
                <a:solidFill>
                  <a:srgbClr val="E6EAF2"/>
                </a:solidFill>
                <a:latin typeface="Calibri" pitchFamily="34" charset="0"/>
                <a:ea typeface="Calibri" pitchFamily="34" charset="-122"/>
                <a:cs typeface="Calibri" pitchFamily="34" charset="-120"/>
              </a:rPr>
              <a:t>Open the fronts</a:t>
            </a:r>
            <a:endParaRPr lang="en-US" sz="1400" dirty="0"/>
          </a:p>
        </p:txBody>
      </p:sp>
      <p:sp>
        <p:nvSpPr>
          <p:cNvPr id="6" name="Text 4"/>
          <p:cNvSpPr/>
          <p:nvPr/>
        </p:nvSpPr>
        <p:spPr>
          <a:xfrm>
            <a:off x="685800" y="2971800"/>
            <a:ext cx="2322576" cy="2286000"/>
          </a:xfrm>
          <a:prstGeom prst="rect">
            <a:avLst/>
          </a:prstGeom>
          <a:noFill/>
          <a:ln/>
        </p:spPr>
        <p:txBody>
          <a:bodyPr wrap="square" lIns="0" tIns="0" rIns="0" bIns="0" rtlCol="0" anchor="ctr"/>
          <a:lstStyle/>
          <a:p>
            <a:pPr indent="0" marL="0">
              <a:buNone/>
            </a:pPr>
            <a:r>
              <a:rPr lang="en-US" sz="1150" dirty="0">
                <a:solidFill>
                  <a:srgbClr val="C6CFDE"/>
                </a:solidFill>
                <a:latin typeface="Calibri" pitchFamily="34" charset="0"/>
                <a:ea typeface="Calibri" pitchFamily="34" charset="-122"/>
                <a:cs typeface="Calibri" pitchFamily="34" charset="-120"/>
              </a:rPr>
              <a:t>3-5 states open performance-based regulation dockets; order open data. FERC rulemakings: connect-and-manage where technically feasible; O.2222 deadlines. PJM obligation transition begins.</a:t>
            </a:r>
            <a:endParaRPr lang="en-US" sz="1150" dirty="0"/>
          </a:p>
        </p:txBody>
      </p:sp>
      <p:sp>
        <p:nvSpPr>
          <p:cNvPr id="7" name="Shape 5"/>
          <p:cNvSpPr/>
          <p:nvPr/>
        </p:nvSpPr>
        <p:spPr>
          <a:xfrm>
            <a:off x="3191256" y="3429000"/>
            <a:ext cx="201168" cy="310896"/>
          </a:xfrm>
          <a:prstGeom prst="rightArrow">
            <a:avLst/>
          </a:prstGeom>
          <a:solidFill>
            <a:srgbClr val="F5B301"/>
          </a:solidFill>
          <a:ln/>
        </p:spPr>
      </p:sp>
      <p:sp>
        <p:nvSpPr>
          <p:cNvPr id="8" name="Shape 6"/>
          <p:cNvSpPr/>
          <p:nvPr/>
        </p:nvSpPr>
        <p:spPr>
          <a:xfrm>
            <a:off x="3374136" y="1737360"/>
            <a:ext cx="2688336" cy="3657600"/>
          </a:xfrm>
          <a:prstGeom prst="roundRect">
            <a:avLst>
              <a:gd name="adj" fmla="val 4082"/>
            </a:avLst>
          </a:prstGeom>
          <a:solidFill>
            <a:srgbClr val="1B2A45"/>
          </a:solidFill>
          <a:ln/>
        </p:spPr>
      </p:sp>
      <p:sp>
        <p:nvSpPr>
          <p:cNvPr id="9" name="Text 7"/>
          <p:cNvSpPr/>
          <p:nvPr/>
        </p:nvSpPr>
        <p:spPr>
          <a:xfrm>
            <a:off x="3374136" y="1920240"/>
            <a:ext cx="2688336" cy="457200"/>
          </a:xfrm>
          <a:prstGeom prst="rect">
            <a:avLst/>
          </a:prstGeom>
          <a:noFill/>
          <a:ln/>
        </p:spPr>
        <p:txBody>
          <a:bodyPr wrap="square" lIns="0" tIns="0" rIns="0" bIns="0" rtlCol="0" anchor="ctr"/>
          <a:lstStyle/>
          <a:p>
            <a:pPr algn="ctr" indent="0" marL="0">
              <a:buNone/>
            </a:pPr>
            <a:r>
              <a:rPr lang="en-US" sz="2100" b="1" dirty="0">
                <a:solidFill>
                  <a:srgbClr val="F5B301"/>
                </a:solidFill>
                <a:latin typeface="Calibri" pitchFamily="34" charset="0"/>
                <a:ea typeface="Calibri" pitchFamily="34" charset="-122"/>
                <a:cs typeface="Calibri" pitchFamily="34" charset="-120"/>
              </a:rPr>
              <a:t>2028-29</a:t>
            </a:r>
            <a:endParaRPr lang="en-US" sz="2100" dirty="0"/>
          </a:p>
        </p:txBody>
      </p:sp>
      <p:sp>
        <p:nvSpPr>
          <p:cNvPr id="10" name="Text 8"/>
          <p:cNvSpPr/>
          <p:nvPr/>
        </p:nvSpPr>
        <p:spPr>
          <a:xfrm>
            <a:off x="3374136" y="2423160"/>
            <a:ext cx="2688336" cy="411480"/>
          </a:xfrm>
          <a:prstGeom prst="rect">
            <a:avLst/>
          </a:prstGeom>
          <a:noFill/>
          <a:ln/>
        </p:spPr>
        <p:txBody>
          <a:bodyPr wrap="square" lIns="0" tIns="0" rIns="0" bIns="0" rtlCol="0" anchor="ctr"/>
          <a:lstStyle/>
          <a:p>
            <a:pPr algn="ctr" indent="0" marL="0">
              <a:buNone/>
            </a:pPr>
            <a:r>
              <a:rPr lang="en-US" sz="1400" b="1" dirty="0">
                <a:solidFill>
                  <a:srgbClr val="E6EAF2"/>
                </a:solidFill>
                <a:latin typeface="Calibri" pitchFamily="34" charset="0"/>
                <a:ea typeface="Calibri" pitchFamily="34" charset="-122"/>
                <a:cs typeface="Calibri" pitchFamily="34" charset="-120"/>
              </a:rPr>
              <a:t>Change the payoffs</a:t>
            </a:r>
            <a:endParaRPr lang="en-US" sz="1400" dirty="0"/>
          </a:p>
        </p:txBody>
      </p:sp>
      <p:sp>
        <p:nvSpPr>
          <p:cNvPr id="11" name="Text 9"/>
          <p:cNvSpPr/>
          <p:nvPr/>
        </p:nvSpPr>
        <p:spPr>
          <a:xfrm>
            <a:off x="3557016" y="2971800"/>
            <a:ext cx="2322576" cy="2286000"/>
          </a:xfrm>
          <a:prstGeom prst="rect">
            <a:avLst/>
          </a:prstGeom>
          <a:noFill/>
          <a:ln/>
        </p:spPr>
        <p:txBody>
          <a:bodyPr wrap="square" lIns="0" tIns="0" rIns="0" bIns="0" rtlCol="0" anchor="ctr"/>
          <a:lstStyle/>
          <a:p>
            <a:pPr indent="0" marL="0">
              <a:buNone/>
            </a:pPr>
            <a:r>
              <a:rPr lang="en-US" sz="1150" dirty="0">
                <a:solidFill>
                  <a:srgbClr val="C6CFDE"/>
                </a:solidFill>
                <a:latin typeface="Calibri" pitchFamily="34" charset="0"/>
                <a:ea typeface="Calibri" pitchFamily="34" charset="-122"/>
                <a:cs typeface="Calibri" pitchFamily="34" charset="-120"/>
              </a:rPr>
              <a:t>Totex orders effective; the payoff flips from building to saving. Automated small-resource screening live. Large-load flexibility tariffs standardized.</a:t>
            </a:r>
            <a:endParaRPr lang="en-US" sz="1150" dirty="0"/>
          </a:p>
        </p:txBody>
      </p:sp>
      <p:sp>
        <p:nvSpPr>
          <p:cNvPr id="12" name="Shape 10"/>
          <p:cNvSpPr/>
          <p:nvPr/>
        </p:nvSpPr>
        <p:spPr>
          <a:xfrm>
            <a:off x="6062472" y="3429000"/>
            <a:ext cx="201168" cy="310896"/>
          </a:xfrm>
          <a:prstGeom prst="rightArrow">
            <a:avLst/>
          </a:prstGeom>
          <a:solidFill>
            <a:srgbClr val="F5B301"/>
          </a:solidFill>
          <a:ln/>
        </p:spPr>
      </p:sp>
      <p:sp>
        <p:nvSpPr>
          <p:cNvPr id="13" name="Shape 11"/>
          <p:cNvSpPr/>
          <p:nvPr/>
        </p:nvSpPr>
        <p:spPr>
          <a:xfrm>
            <a:off x="6245352" y="1737360"/>
            <a:ext cx="2688336" cy="3657600"/>
          </a:xfrm>
          <a:prstGeom prst="roundRect">
            <a:avLst>
              <a:gd name="adj" fmla="val 4082"/>
            </a:avLst>
          </a:prstGeom>
          <a:solidFill>
            <a:srgbClr val="1B2A45"/>
          </a:solidFill>
          <a:ln/>
        </p:spPr>
      </p:sp>
      <p:sp>
        <p:nvSpPr>
          <p:cNvPr id="14" name="Text 12"/>
          <p:cNvSpPr/>
          <p:nvPr/>
        </p:nvSpPr>
        <p:spPr>
          <a:xfrm>
            <a:off x="6245352" y="1920240"/>
            <a:ext cx="2688336" cy="457200"/>
          </a:xfrm>
          <a:prstGeom prst="rect">
            <a:avLst/>
          </a:prstGeom>
          <a:noFill/>
          <a:ln/>
        </p:spPr>
        <p:txBody>
          <a:bodyPr wrap="square" lIns="0" tIns="0" rIns="0" bIns="0" rtlCol="0" anchor="ctr"/>
          <a:lstStyle/>
          <a:p>
            <a:pPr algn="ctr" indent="0" marL="0">
              <a:buNone/>
            </a:pPr>
            <a:r>
              <a:rPr lang="en-US" sz="2100" b="1" dirty="0">
                <a:solidFill>
                  <a:srgbClr val="F5B301"/>
                </a:solidFill>
                <a:latin typeface="Calibri" pitchFamily="34" charset="0"/>
                <a:ea typeface="Calibri" pitchFamily="34" charset="-122"/>
                <a:cs typeface="Calibri" pitchFamily="34" charset="-120"/>
              </a:rPr>
              <a:t>2030-31</a:t>
            </a:r>
            <a:endParaRPr lang="en-US" sz="2100" dirty="0"/>
          </a:p>
        </p:txBody>
      </p:sp>
      <p:sp>
        <p:nvSpPr>
          <p:cNvPr id="15" name="Text 13"/>
          <p:cNvSpPr/>
          <p:nvPr/>
        </p:nvSpPr>
        <p:spPr>
          <a:xfrm>
            <a:off x="6245352" y="2423160"/>
            <a:ext cx="2688336" cy="411480"/>
          </a:xfrm>
          <a:prstGeom prst="rect">
            <a:avLst/>
          </a:prstGeom>
          <a:noFill/>
          <a:ln/>
        </p:spPr>
        <p:txBody>
          <a:bodyPr wrap="square" lIns="0" tIns="0" rIns="0" bIns="0" rtlCol="0" anchor="ctr"/>
          <a:lstStyle/>
          <a:p>
            <a:pPr algn="ctr" indent="0" marL="0">
              <a:buNone/>
            </a:pPr>
            <a:r>
              <a:rPr lang="en-US" sz="1400" b="1" dirty="0">
                <a:solidFill>
                  <a:srgbClr val="E6EAF2"/>
                </a:solidFill>
                <a:latin typeface="Calibri" pitchFamily="34" charset="0"/>
                <a:ea typeface="Calibri" pitchFamily="34" charset="-122"/>
                <a:cs typeface="Calibri" pitchFamily="34" charset="-120"/>
              </a:rPr>
              <a:t>Separate &amp; transition</a:t>
            </a:r>
            <a:endParaRPr lang="en-US" sz="1400" dirty="0"/>
          </a:p>
        </p:txBody>
      </p:sp>
      <p:sp>
        <p:nvSpPr>
          <p:cNvPr id="16" name="Text 14"/>
          <p:cNvSpPr/>
          <p:nvPr/>
        </p:nvSpPr>
        <p:spPr>
          <a:xfrm>
            <a:off x="6428232" y="2971800"/>
            <a:ext cx="2322576" cy="2286000"/>
          </a:xfrm>
          <a:prstGeom prst="rect">
            <a:avLst/>
          </a:prstGeom>
          <a:noFill/>
          <a:ln/>
        </p:spPr>
        <p:txBody>
          <a:bodyPr wrap="square" lIns="0" tIns="0" rIns="0" bIns="0" rtlCol="0" anchor="ctr"/>
          <a:lstStyle/>
          <a:p>
            <a:pPr indent="0" marL="0">
              <a:buNone/>
            </a:pPr>
            <a:r>
              <a:rPr lang="en-US" sz="1150" dirty="0">
                <a:solidFill>
                  <a:srgbClr val="C6CFDE"/>
                </a:solidFill>
                <a:latin typeface="Calibri" pitchFamily="34" charset="0"/>
                <a:ea typeface="Calibri" pitchFamily="34" charset="-122"/>
                <a:cs typeface="Calibri" pitchFamily="34" charset="-120"/>
              </a:rPr>
              <a:t>Separated access administration in lead states. Envelopes at scale. First hybrid delivery year; legacy commitments paid in full.</a:t>
            </a:r>
            <a:endParaRPr lang="en-US" sz="1150" dirty="0"/>
          </a:p>
        </p:txBody>
      </p:sp>
      <p:sp>
        <p:nvSpPr>
          <p:cNvPr id="17" name="Shape 15"/>
          <p:cNvSpPr/>
          <p:nvPr/>
        </p:nvSpPr>
        <p:spPr>
          <a:xfrm>
            <a:off x="8933688" y="3429000"/>
            <a:ext cx="201168" cy="310896"/>
          </a:xfrm>
          <a:prstGeom prst="rightArrow">
            <a:avLst/>
          </a:prstGeom>
          <a:solidFill>
            <a:srgbClr val="F5B301"/>
          </a:solidFill>
          <a:ln/>
        </p:spPr>
      </p:sp>
      <p:sp>
        <p:nvSpPr>
          <p:cNvPr id="18" name="Shape 16"/>
          <p:cNvSpPr/>
          <p:nvPr/>
        </p:nvSpPr>
        <p:spPr>
          <a:xfrm>
            <a:off x="9116568" y="1737360"/>
            <a:ext cx="2688336" cy="3657600"/>
          </a:xfrm>
          <a:prstGeom prst="roundRect">
            <a:avLst>
              <a:gd name="adj" fmla="val 4082"/>
            </a:avLst>
          </a:prstGeom>
          <a:solidFill>
            <a:srgbClr val="233B16"/>
          </a:solidFill>
          <a:ln/>
        </p:spPr>
      </p:sp>
      <p:sp>
        <p:nvSpPr>
          <p:cNvPr id="19" name="Text 17"/>
          <p:cNvSpPr/>
          <p:nvPr/>
        </p:nvSpPr>
        <p:spPr>
          <a:xfrm>
            <a:off x="9116568" y="1920240"/>
            <a:ext cx="2688336" cy="457200"/>
          </a:xfrm>
          <a:prstGeom prst="rect">
            <a:avLst/>
          </a:prstGeom>
          <a:noFill/>
          <a:ln/>
        </p:spPr>
        <p:txBody>
          <a:bodyPr wrap="square" lIns="0" tIns="0" rIns="0" bIns="0" rtlCol="0" anchor="ctr"/>
          <a:lstStyle/>
          <a:p>
            <a:pPr algn="ctr" indent="0" marL="0">
              <a:buNone/>
            </a:pPr>
            <a:r>
              <a:rPr lang="en-US" sz="2100" b="1" dirty="0">
                <a:solidFill>
                  <a:srgbClr val="F5B301"/>
                </a:solidFill>
                <a:latin typeface="Calibri" pitchFamily="34" charset="0"/>
                <a:ea typeface="Calibri" pitchFamily="34" charset="-122"/>
                <a:cs typeface="Calibri" pitchFamily="34" charset="-120"/>
              </a:rPr>
              <a:t>2032-35</a:t>
            </a:r>
            <a:endParaRPr lang="en-US" sz="2100" dirty="0"/>
          </a:p>
        </p:txBody>
      </p:sp>
      <p:sp>
        <p:nvSpPr>
          <p:cNvPr id="20" name="Text 18"/>
          <p:cNvSpPr/>
          <p:nvPr/>
        </p:nvSpPr>
        <p:spPr>
          <a:xfrm>
            <a:off x="9116568" y="2423160"/>
            <a:ext cx="2688336" cy="411480"/>
          </a:xfrm>
          <a:prstGeom prst="rect">
            <a:avLst/>
          </a:prstGeom>
          <a:noFill/>
          <a:ln/>
        </p:spPr>
        <p:txBody>
          <a:bodyPr wrap="square" lIns="0" tIns="0" rIns="0" bIns="0" rtlCol="0" anchor="ctr"/>
          <a:lstStyle/>
          <a:p>
            <a:pPr algn="ctr" indent="0" marL="0">
              <a:buNone/>
            </a:pPr>
            <a:r>
              <a:rPr lang="en-US" sz="1400" b="1" dirty="0">
                <a:solidFill>
                  <a:srgbClr val="E6EAF2"/>
                </a:solidFill>
                <a:latin typeface="Calibri" pitchFamily="34" charset="0"/>
                <a:ea typeface="Calibri" pitchFamily="34" charset="-122"/>
                <a:cs typeface="Calibri" pitchFamily="34" charset="-120"/>
              </a:rPr>
              <a:t>Complete the settlement</a:t>
            </a:r>
            <a:endParaRPr lang="en-US" sz="1400" dirty="0"/>
          </a:p>
        </p:txBody>
      </p:sp>
      <p:sp>
        <p:nvSpPr>
          <p:cNvPr id="21" name="Text 19"/>
          <p:cNvSpPr/>
          <p:nvPr/>
        </p:nvSpPr>
        <p:spPr>
          <a:xfrm>
            <a:off x="9299448" y="2971800"/>
            <a:ext cx="2322576" cy="2286000"/>
          </a:xfrm>
          <a:prstGeom prst="rect">
            <a:avLst/>
          </a:prstGeom>
          <a:noFill/>
          <a:ln/>
        </p:spPr>
        <p:txBody>
          <a:bodyPr wrap="square" lIns="0" tIns="0" rIns="0" bIns="0" rtlCol="0" anchor="ctr"/>
          <a:lstStyle/>
          <a:p>
            <a:pPr indent="0" marL="0">
              <a:buNone/>
            </a:pPr>
            <a:r>
              <a:rPr lang="en-US" sz="1150" dirty="0">
                <a:solidFill>
                  <a:srgbClr val="E1F2D4"/>
                </a:solidFill>
                <a:latin typeface="Calibri" pitchFamily="34" charset="0"/>
                <a:ea typeface="Calibri" pitchFamily="34" charset="-122"/>
                <a:cs typeface="Calibri" pitchFamily="34" charset="-120"/>
              </a:rPr>
              <a:t>Auctions sunset as obligations mature. Value-stack tariffs end the net-metering cycle. Yardstick benchmarks take over allowance-setting.</a:t>
            </a:r>
            <a:endParaRPr lang="en-US" sz="1150" dirty="0"/>
          </a:p>
        </p:txBody>
      </p:sp>
      <p:sp>
        <p:nvSpPr>
          <p:cNvPr id="22" name="Text 20"/>
          <p:cNvSpPr/>
          <p:nvPr/>
        </p:nvSpPr>
        <p:spPr>
          <a:xfrm>
            <a:off x="548640" y="5760720"/>
            <a:ext cx="11064240" cy="411480"/>
          </a:xfrm>
          <a:prstGeom prst="rect">
            <a:avLst/>
          </a:prstGeom>
          <a:noFill/>
          <a:ln/>
        </p:spPr>
        <p:txBody>
          <a:bodyPr wrap="square" lIns="0" tIns="0" rIns="0" bIns="0" rtlCol="0" anchor="ctr"/>
          <a:lstStyle/>
          <a:p>
            <a:pPr algn="ctr" indent="0" marL="0">
              <a:buNone/>
            </a:pPr>
            <a:r>
              <a:rPr lang="en-US" sz="1400" i="1" dirty="0">
                <a:solidFill>
                  <a:srgbClr val="C6CFDE"/>
                </a:solidFill>
                <a:latin typeface="Calibri" pitchFamily="34" charset="0"/>
                <a:ea typeface="Calibri" pitchFamily="34" charset="-122"/>
                <a:cs typeface="Calibri" pitchFamily="34" charset="-120"/>
              </a:rPr>
              <a:t>First movers: FERC and three governors.  First beneficiaries: everyone waiting in a queue.</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548640" y="320040"/>
            <a:ext cx="11064240" cy="731520"/>
          </a:xfrm>
          <a:prstGeom prst="rect">
            <a:avLst/>
          </a:prstGeom>
          <a:noFill/>
          <a:ln/>
        </p:spPr>
        <p:txBody>
          <a:bodyPr wrap="square" lIns="0" tIns="0" rIns="0" bIns="0" rtlCol="0" anchor="ctr"/>
          <a:lstStyle/>
          <a:p>
            <a:pPr indent="0" marL="0">
              <a:buNone/>
            </a:pPr>
            <a:r>
              <a:rPr lang="en-US" sz="3200" b="1" dirty="0">
                <a:solidFill>
                  <a:srgbClr val="E6EAF2"/>
                </a:solidFill>
                <a:latin typeface="Cambria" pitchFamily="34" charset="0"/>
                <a:ea typeface="Cambria" pitchFamily="34" charset="-122"/>
                <a:cs typeface="Cambria" pitchFamily="34" charset="-120"/>
              </a:rPr>
              <a:t>What this does to an electric bill</a:t>
            </a:r>
            <a:endParaRPr lang="en-US" sz="3200" dirty="0"/>
          </a:p>
        </p:txBody>
      </p:sp>
      <p:sp>
        <p:nvSpPr>
          <p:cNvPr id="3" name="Text 1"/>
          <p:cNvSpPr/>
          <p:nvPr/>
        </p:nvSpPr>
        <p:spPr>
          <a:xfrm>
            <a:off x="548640" y="1051560"/>
            <a:ext cx="11064240" cy="685800"/>
          </a:xfrm>
          <a:prstGeom prst="rect">
            <a:avLst/>
          </a:prstGeom>
          <a:noFill/>
          <a:ln/>
        </p:spPr>
        <p:txBody>
          <a:bodyPr wrap="square" lIns="0" tIns="0" rIns="0" bIns="0" rtlCol="0" anchor="ctr"/>
          <a:lstStyle/>
          <a:p>
            <a:pPr indent="0" marL="0">
              <a:buNone/>
            </a:pPr>
            <a:r>
              <a:rPr lang="en-US" sz="1500" i="1" dirty="0">
                <a:solidFill>
                  <a:srgbClr val="F5B301"/>
                </a:solidFill>
                <a:latin typeface="Calibri" pitchFamily="34" charset="0"/>
                <a:ea typeface="Calibri" pitchFamily="34" charset="-122"/>
                <a:cs typeface="Calibri" pitchFamily="34" charset="-120"/>
              </a:rPr>
              <a:t>The cheapest electricity ever generated is arriving as electric bills rising faster than inflation: residential rates +33% since 2019; a record $31B of rate increases requested in 2025, double the prior year (LBNL).</a:t>
            </a:r>
            <a:endParaRPr lang="en-US" sz="1500" dirty="0"/>
          </a:p>
        </p:txBody>
      </p:sp>
      <p:sp>
        <p:nvSpPr>
          <p:cNvPr id="4" name="Shape 2"/>
          <p:cNvSpPr/>
          <p:nvPr/>
        </p:nvSpPr>
        <p:spPr>
          <a:xfrm>
            <a:off x="548640" y="1965960"/>
            <a:ext cx="3639312" cy="3291840"/>
          </a:xfrm>
          <a:prstGeom prst="roundRect">
            <a:avLst>
              <a:gd name="adj" fmla="val 3333"/>
            </a:avLst>
          </a:prstGeom>
          <a:solidFill>
            <a:srgbClr val="1B2A45"/>
          </a:solidFill>
          <a:ln/>
        </p:spPr>
      </p:sp>
      <p:sp>
        <p:nvSpPr>
          <p:cNvPr id="5" name="Text 3"/>
          <p:cNvSpPr/>
          <p:nvPr/>
        </p:nvSpPr>
        <p:spPr>
          <a:xfrm>
            <a:off x="777240" y="2194560"/>
            <a:ext cx="3200400" cy="411480"/>
          </a:xfrm>
          <a:prstGeom prst="rect">
            <a:avLst/>
          </a:prstGeom>
          <a:noFill/>
          <a:ln/>
        </p:spPr>
        <p:txBody>
          <a:bodyPr wrap="square" lIns="0" tIns="0" rIns="0" bIns="0" rtlCol="0" anchor="ctr"/>
          <a:lstStyle/>
          <a:p>
            <a:pPr indent="0" marL="0">
              <a:buNone/>
            </a:pPr>
            <a:r>
              <a:rPr lang="en-US" sz="1700" b="1" dirty="0">
                <a:solidFill>
                  <a:srgbClr val="F5B301"/>
                </a:solidFill>
                <a:latin typeface="Calibri" pitchFamily="34" charset="0"/>
                <a:ea typeface="Calibri" pitchFamily="34" charset="-122"/>
                <a:cs typeface="Calibri" pitchFamily="34" charset="-120"/>
              </a:rPr>
              <a:t>SUPPLY LINE</a:t>
            </a:r>
            <a:endParaRPr lang="en-US" sz="1700" dirty="0"/>
          </a:p>
        </p:txBody>
      </p:sp>
      <p:sp>
        <p:nvSpPr>
          <p:cNvPr id="6" name="Text 4"/>
          <p:cNvSpPr/>
          <p:nvPr/>
        </p:nvSpPr>
        <p:spPr>
          <a:xfrm>
            <a:off x="777240" y="2697480"/>
            <a:ext cx="3200400" cy="41148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Principle 4: connect by rule</a:t>
            </a:r>
            <a:endParaRPr lang="en-US" sz="1400" dirty="0"/>
          </a:p>
        </p:txBody>
      </p:sp>
      <p:sp>
        <p:nvSpPr>
          <p:cNvPr id="7" name="Text 5"/>
          <p:cNvSpPr/>
          <p:nvPr/>
        </p:nvSpPr>
        <p:spPr>
          <a:xfrm>
            <a:off x="777240" y="3200400"/>
            <a:ext cx="3200400" cy="192024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Queue clearance lets $40-98/MWh generation compete in. Each +10 pts of completion is roughly a decade of additions arriving to bid.</a:t>
            </a:r>
            <a:endParaRPr lang="en-US" sz="1250" dirty="0"/>
          </a:p>
        </p:txBody>
      </p:sp>
      <p:sp>
        <p:nvSpPr>
          <p:cNvPr id="8" name="Shape 6"/>
          <p:cNvSpPr/>
          <p:nvPr/>
        </p:nvSpPr>
        <p:spPr>
          <a:xfrm>
            <a:off x="4370832" y="1965960"/>
            <a:ext cx="3639312" cy="3291840"/>
          </a:xfrm>
          <a:prstGeom prst="roundRect">
            <a:avLst>
              <a:gd name="adj" fmla="val 3333"/>
            </a:avLst>
          </a:prstGeom>
          <a:solidFill>
            <a:srgbClr val="1B2A45"/>
          </a:solidFill>
          <a:ln/>
        </p:spPr>
      </p:sp>
      <p:sp>
        <p:nvSpPr>
          <p:cNvPr id="9" name="Text 7"/>
          <p:cNvSpPr/>
          <p:nvPr/>
        </p:nvSpPr>
        <p:spPr>
          <a:xfrm>
            <a:off x="4599432" y="2194560"/>
            <a:ext cx="3200400" cy="411480"/>
          </a:xfrm>
          <a:prstGeom prst="rect">
            <a:avLst/>
          </a:prstGeom>
          <a:noFill/>
          <a:ln/>
        </p:spPr>
        <p:txBody>
          <a:bodyPr wrap="square" lIns="0" tIns="0" rIns="0" bIns="0" rtlCol="0" anchor="ctr"/>
          <a:lstStyle/>
          <a:p>
            <a:pPr indent="0" marL="0">
              <a:buNone/>
            </a:pPr>
            <a:r>
              <a:rPr lang="en-US" sz="1700" b="1" dirty="0">
                <a:solidFill>
                  <a:srgbClr val="F5B301"/>
                </a:solidFill>
                <a:latin typeface="Calibri" pitchFamily="34" charset="0"/>
                <a:ea typeface="Calibri" pitchFamily="34" charset="-122"/>
                <a:cs typeface="Calibri" pitchFamily="34" charset="-120"/>
              </a:rPr>
              <a:t>RELIABILITY LINE</a:t>
            </a:r>
            <a:endParaRPr lang="en-US" sz="1700" dirty="0"/>
          </a:p>
        </p:txBody>
      </p:sp>
      <p:sp>
        <p:nvSpPr>
          <p:cNvPr id="10" name="Text 8"/>
          <p:cNvSpPr/>
          <p:nvPr/>
        </p:nvSpPr>
        <p:spPr>
          <a:xfrm>
            <a:off x="4599432" y="2697480"/>
            <a:ext cx="3200400" cy="41148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Principle 5: make new load fund reliability</a:t>
            </a:r>
            <a:endParaRPr lang="en-US" sz="1400" dirty="0"/>
          </a:p>
        </p:txBody>
      </p:sp>
      <p:sp>
        <p:nvSpPr>
          <p:cNvPr id="11" name="Text 9"/>
          <p:cNvSpPr/>
          <p:nvPr/>
        </p:nvSpPr>
        <p:spPr>
          <a:xfrm>
            <a:off x="4599432" y="3200400"/>
            <a:ext cx="3200400" cy="192024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The $2.2B → $16.4B capacity escalation moves off household bills and onto the loads driving it. Contracts replace cap-priced charges.</a:t>
            </a:r>
            <a:endParaRPr lang="en-US" sz="1250" dirty="0"/>
          </a:p>
        </p:txBody>
      </p:sp>
      <p:sp>
        <p:nvSpPr>
          <p:cNvPr id="12" name="Shape 10"/>
          <p:cNvSpPr/>
          <p:nvPr/>
        </p:nvSpPr>
        <p:spPr>
          <a:xfrm>
            <a:off x="8193024" y="1965960"/>
            <a:ext cx="3639312" cy="3291840"/>
          </a:xfrm>
          <a:prstGeom prst="roundRect">
            <a:avLst>
              <a:gd name="adj" fmla="val 3333"/>
            </a:avLst>
          </a:prstGeom>
          <a:solidFill>
            <a:srgbClr val="1B2A45"/>
          </a:solidFill>
          <a:ln/>
        </p:spPr>
      </p:sp>
      <p:sp>
        <p:nvSpPr>
          <p:cNvPr id="13" name="Text 11"/>
          <p:cNvSpPr/>
          <p:nvPr/>
        </p:nvSpPr>
        <p:spPr>
          <a:xfrm>
            <a:off x="8421624" y="2194560"/>
            <a:ext cx="3200400" cy="411480"/>
          </a:xfrm>
          <a:prstGeom prst="rect">
            <a:avLst/>
          </a:prstGeom>
          <a:noFill/>
          <a:ln/>
        </p:spPr>
        <p:txBody>
          <a:bodyPr wrap="square" lIns="0" tIns="0" rIns="0" bIns="0" rtlCol="0" anchor="ctr"/>
          <a:lstStyle/>
          <a:p>
            <a:pPr indent="0" marL="0">
              <a:buNone/>
            </a:pPr>
            <a:r>
              <a:rPr lang="en-US" sz="1700" b="1" dirty="0">
                <a:solidFill>
                  <a:srgbClr val="F5B301"/>
                </a:solidFill>
                <a:latin typeface="Calibri" pitchFamily="34" charset="0"/>
                <a:ea typeface="Calibri" pitchFamily="34" charset="-122"/>
                <a:cs typeface="Calibri" pitchFamily="34" charset="-120"/>
              </a:rPr>
              <a:t>DELIVERY LINE</a:t>
            </a:r>
            <a:endParaRPr lang="en-US" sz="1700" dirty="0"/>
          </a:p>
        </p:txBody>
      </p:sp>
      <p:sp>
        <p:nvSpPr>
          <p:cNvPr id="14" name="Text 12"/>
          <p:cNvSpPr/>
          <p:nvPr/>
        </p:nvSpPr>
        <p:spPr>
          <a:xfrm>
            <a:off x="8421624" y="2697480"/>
            <a:ext cx="3200400" cy="411480"/>
          </a:xfrm>
          <a:prstGeom prst="rect">
            <a:avLst/>
          </a:prstGeom>
          <a:noFill/>
          <a:ln/>
        </p:spPr>
        <p:txBody>
          <a:bodyPr wrap="square" lIns="0" tIns="0" rIns="0" bIns="0" rtlCol="0" anchor="ctr"/>
          <a:lstStyle/>
          <a:p>
            <a:pPr indent="0" marL="0">
              <a:buNone/>
            </a:pPr>
            <a:r>
              <a:rPr lang="en-US" sz="1400" b="1" dirty="0">
                <a:solidFill>
                  <a:srgbClr val="E6EAF2"/>
                </a:solidFill>
                <a:latin typeface="Calibri" pitchFamily="34" charset="0"/>
                <a:ea typeface="Calibri" pitchFamily="34" charset="-122"/>
                <a:cs typeface="Calibri" pitchFamily="34" charset="-120"/>
              </a:rPr>
              <a:t>Principles 1-3: pay for outcomes</a:t>
            </a:r>
            <a:endParaRPr lang="en-US" sz="1400" dirty="0"/>
          </a:p>
        </p:txBody>
      </p:sp>
      <p:sp>
        <p:nvSpPr>
          <p:cNvPr id="15" name="Text 13"/>
          <p:cNvSpPr/>
          <p:nvPr/>
        </p:nvSpPr>
        <p:spPr>
          <a:xfrm>
            <a:off x="8421624" y="3200400"/>
            <a:ext cx="3200400" cy="192024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Totex ends the capex treadmill; reconductor-first buys capacity at ~half greenfield cost; deferral savings are shared back to ratepayers.</a:t>
            </a:r>
            <a:endParaRPr lang="en-US" sz="1250" dirty="0"/>
          </a:p>
        </p:txBody>
      </p:sp>
      <p:sp>
        <p:nvSpPr>
          <p:cNvPr id="16" name="Text 14"/>
          <p:cNvSpPr/>
          <p:nvPr/>
        </p:nvSpPr>
        <p:spPr>
          <a:xfrm>
            <a:off x="548640" y="5486400"/>
            <a:ext cx="11064240" cy="457200"/>
          </a:xfrm>
          <a:prstGeom prst="rect">
            <a:avLst/>
          </a:prstGeom>
          <a:noFill/>
          <a:ln/>
        </p:spPr>
        <p:txBody>
          <a:bodyPr wrap="square" lIns="0" tIns="0" rIns="0" bIns="0" rtlCol="0" anchor="ctr"/>
          <a:lstStyle/>
          <a:p>
            <a:pPr indent="0" marL="0">
              <a:buNone/>
            </a:pPr>
            <a:r>
              <a:rPr lang="en-US" sz="1300" dirty="0">
                <a:solidFill>
                  <a:srgbClr val="C6CFDE"/>
                </a:solidFill>
                <a:latin typeface="Calibri" pitchFamily="34" charset="0"/>
                <a:ea typeface="Calibri" pitchFamily="34" charset="-122"/>
                <a:cs typeface="Calibri" pitchFamily="34" charset="-120"/>
              </a:rPr>
              <a:t>Protections built in: hedged flat options under default dynamic rates, transition bill protection, low-income rates, non-retroactive tariffs.</a:t>
            </a:r>
            <a:endParaRPr lang="en-US" sz="1300" dirty="0"/>
          </a:p>
        </p:txBody>
      </p:sp>
      <p:sp>
        <p:nvSpPr>
          <p:cNvPr id="17" name="Text 15"/>
          <p:cNvSpPr/>
          <p:nvPr/>
        </p:nvSpPr>
        <p:spPr>
          <a:xfrm>
            <a:off x="548640" y="5989320"/>
            <a:ext cx="11064240" cy="411480"/>
          </a:xfrm>
          <a:prstGeom prst="rect">
            <a:avLst/>
          </a:prstGeom>
          <a:noFill/>
          <a:ln/>
        </p:spPr>
        <p:txBody>
          <a:bodyPr wrap="square" lIns="0" tIns="0" rIns="0" bIns="0" rtlCol="0" anchor="ctr"/>
          <a:lstStyle/>
          <a:p>
            <a:pPr indent="0" marL="0">
              <a:buNone/>
            </a:pPr>
            <a:r>
              <a:rPr lang="en-US" sz="1400" b="1" dirty="0">
                <a:solidFill>
                  <a:srgbClr val="B7E39A"/>
                </a:solidFill>
                <a:latin typeface="Calibri" pitchFamily="34" charset="0"/>
                <a:ea typeface="Calibri" pitchFamily="34" charset="-122"/>
                <a:cs typeface="Calibri" pitchFamily="34" charset="-120"/>
              </a:rPr>
              <a:t>The test: real bill growth below matched peer states.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548640" y="320040"/>
            <a:ext cx="11064240" cy="731520"/>
          </a:xfrm>
          <a:prstGeom prst="rect">
            <a:avLst/>
          </a:prstGeom>
          <a:noFill/>
          <a:ln/>
        </p:spPr>
        <p:txBody>
          <a:bodyPr wrap="square" lIns="0" tIns="0" rIns="0" bIns="0" rtlCol="0" anchor="ctr"/>
          <a:lstStyle/>
          <a:p>
            <a:pPr indent="0" marL="0">
              <a:buNone/>
            </a:pPr>
            <a:r>
              <a:rPr lang="en-US" sz="3200" b="1" dirty="0">
                <a:solidFill>
                  <a:srgbClr val="E6EAF2"/>
                </a:solidFill>
                <a:latin typeface="Cambria" pitchFamily="34" charset="0"/>
                <a:ea typeface="Cambria" pitchFamily="34" charset="-122"/>
                <a:cs typeface="Cambria" pitchFamily="34" charset="-120"/>
              </a:rPr>
              <a:t>2035, if the principles hold</a:t>
            </a:r>
            <a:endParaRPr lang="en-US" sz="3200" dirty="0"/>
          </a:p>
        </p:txBody>
      </p:sp>
      <p:sp>
        <p:nvSpPr>
          <p:cNvPr id="3" name="Shape 1"/>
          <p:cNvSpPr/>
          <p:nvPr/>
        </p:nvSpPr>
        <p:spPr>
          <a:xfrm>
            <a:off x="640080" y="1371600"/>
            <a:ext cx="5486400" cy="4572000"/>
          </a:xfrm>
          <a:prstGeom prst="roundRect">
            <a:avLst>
              <a:gd name="adj" fmla="val 2800"/>
            </a:avLst>
          </a:prstGeom>
          <a:solidFill>
            <a:srgbClr val="233B16"/>
          </a:solidFill>
          <a:ln/>
        </p:spPr>
      </p:sp>
      <p:sp>
        <p:nvSpPr>
          <p:cNvPr id="4" name="Text 2"/>
          <p:cNvSpPr/>
          <p:nvPr/>
        </p:nvSpPr>
        <p:spPr>
          <a:xfrm>
            <a:off x="914400" y="1600200"/>
            <a:ext cx="4937760" cy="457200"/>
          </a:xfrm>
          <a:prstGeom prst="rect">
            <a:avLst/>
          </a:prstGeom>
          <a:noFill/>
          <a:ln/>
        </p:spPr>
        <p:txBody>
          <a:bodyPr wrap="square" lIns="0" tIns="0" rIns="0" bIns="0" rtlCol="0" anchor="ctr"/>
          <a:lstStyle/>
          <a:p>
            <a:pPr indent="0" marL="0">
              <a:buNone/>
            </a:pPr>
            <a:r>
              <a:rPr lang="en-US" sz="1900" b="1" dirty="0">
                <a:solidFill>
                  <a:srgbClr val="B7E39A"/>
                </a:solidFill>
                <a:latin typeface="Calibri" pitchFamily="34" charset="0"/>
                <a:ea typeface="Calibri" pitchFamily="34" charset="-122"/>
                <a:cs typeface="Calibri" pitchFamily="34" charset="-120"/>
              </a:rPr>
              <a:t>A factory requests 20 MW.</a:t>
            </a:r>
            <a:endParaRPr lang="en-US" sz="1900" dirty="0"/>
          </a:p>
        </p:txBody>
      </p:sp>
      <p:sp>
        <p:nvSpPr>
          <p:cNvPr id="5" name="Text 3"/>
          <p:cNvSpPr/>
          <p:nvPr/>
        </p:nvSpPr>
        <p:spPr>
          <a:xfrm>
            <a:off x="914400" y="2148840"/>
            <a:ext cx="4937760" cy="3657600"/>
          </a:xfrm>
          <a:prstGeom prst="rect">
            <a:avLst/>
          </a:prstGeom>
          <a:noFill/>
          <a:ln/>
        </p:spPr>
        <p:txBody>
          <a:bodyPr wrap="square" lIns="0" tIns="0" rIns="0" bIns="0" rtlCol="0" anchor="ctr"/>
          <a:lstStyle/>
          <a:p>
            <a:pPr indent="0" marL="0">
              <a:spcAft>
                <a:spcPts val="800"/>
              </a:spcAft>
              <a:buNone/>
            </a:pPr>
            <a:r>
              <a:rPr lang="en-US" sz="1400" dirty="0">
                <a:solidFill>
                  <a:srgbClr val="E1F2D4"/>
                </a:solidFill>
                <a:latin typeface="Calibri" pitchFamily="34" charset="0"/>
                <a:ea typeface="Calibri" pitchFamily="34" charset="-122"/>
                <a:cs typeface="Calibri" pitchFamily="34" charset="-120"/>
              </a:rPr>
              <a:t>Software replies in minutes:</a:t>
            </a:r>
            <a:endParaRPr lang="en-US" sz="1400" dirty="0"/>
          </a:p>
          <a:p>
            <a:pPr marL="342900" indent="-342900">
              <a:spcAft>
                <a:spcPts val="600"/>
              </a:spcAft>
              <a:buSzPct val="100000"/>
              <a:buChar char="•"/>
            </a:pPr>
            <a:r>
              <a:rPr lang="en-US" sz="1400" dirty="0">
                <a:solidFill>
                  <a:srgbClr val="E1F2D4"/>
                </a:solidFill>
                <a:latin typeface="Calibri" pitchFamily="34" charset="0"/>
                <a:ea typeface="Calibri" pitchFamily="34" charset="-122"/>
                <a:cs typeface="Calibri" pitchFamily="34" charset="-120"/>
              </a:rPr>
              <a:t>Headroom on three nearby feeders</a:t>
            </a:r>
            <a:endParaRPr lang="en-US" sz="1400" dirty="0"/>
          </a:p>
          <a:p>
            <a:pPr marL="342900" indent="-342900">
              <a:spcAft>
                <a:spcPts val="600"/>
              </a:spcAft>
              <a:buSzPct val="100000"/>
              <a:buChar char="•"/>
            </a:pPr>
            <a:r>
              <a:rPr lang="en-US" sz="1400" dirty="0">
                <a:solidFill>
                  <a:srgbClr val="E1F2D4"/>
                </a:solidFill>
                <a:latin typeface="Calibri" pitchFamily="34" charset="0"/>
                <a:ea typeface="Calibri" pitchFamily="34" charset="-122"/>
                <a:cs typeface="Calibri" pitchFamily="34" charset="-120"/>
              </a:rPr>
              <a:t>Congestion-adjusted price at each</a:t>
            </a:r>
            <a:endParaRPr lang="en-US" sz="1400" dirty="0"/>
          </a:p>
          <a:p>
            <a:pPr marL="342900" indent="-342900">
              <a:spcAft>
                <a:spcPts val="600"/>
              </a:spcAft>
              <a:buSzPct val="100000"/>
              <a:buChar char="•"/>
            </a:pPr>
            <a:r>
              <a:rPr lang="en-US" sz="1400" dirty="0">
                <a:solidFill>
                  <a:srgbClr val="E1F2D4"/>
                </a:solidFill>
                <a:latin typeface="Calibri" pitchFamily="34" charset="0"/>
                <a:ea typeface="Calibri" pitchFamily="34" charset="-122"/>
                <a:cs typeface="Calibri" pitchFamily="34" charset="-120"/>
              </a:rPr>
              <a:t>Flexible-service discount (curtail ~40 hrs/yr)</a:t>
            </a:r>
            <a:endParaRPr lang="en-US" sz="1400" dirty="0"/>
          </a:p>
          <a:p>
            <a:pPr marL="342900" indent="-342900">
              <a:spcAft>
                <a:spcPts val="600"/>
              </a:spcAft>
              <a:buSzPct val="100000"/>
              <a:buChar char="•"/>
            </a:pPr>
            <a:r>
              <a:rPr lang="en-US" sz="1400" dirty="0">
                <a:solidFill>
                  <a:srgbClr val="E1F2D4"/>
                </a:solidFill>
                <a:latin typeface="Calibri" pitchFamily="34" charset="0"/>
                <a:ea typeface="Calibri" pitchFamily="34" charset="-122"/>
                <a:cs typeface="Calibri" pitchFamily="34" charset="-120"/>
              </a:rPr>
              <a:t>Upgrade option: cost and 18-month schedule</a:t>
            </a:r>
            <a:endParaRPr lang="en-US" sz="1400" dirty="0"/>
          </a:p>
          <a:p>
            <a:pPr marL="342900" indent="-342900">
              <a:spcAft>
                <a:spcPts val="1000"/>
              </a:spcAft>
              <a:buSzPct val="100000"/>
              <a:buChar char="•"/>
            </a:pPr>
            <a:r>
              <a:rPr lang="en-US" sz="1400" dirty="0">
                <a:solidFill>
                  <a:srgbClr val="E1F2D4"/>
                </a:solidFill>
                <a:latin typeface="Calibri" pitchFamily="34" charset="0"/>
                <a:ea typeface="Calibri" pitchFamily="34" charset="-122"/>
                <a:cs typeface="Calibri" pitchFamily="34" charset="-120"/>
              </a:rPr>
              <a:t>A firm delivery date, penalty-backed</a:t>
            </a:r>
            <a:endParaRPr lang="en-US" sz="1400" dirty="0"/>
          </a:p>
          <a:p>
            <a:pPr indent="0" marL="0">
              <a:buNone/>
            </a:pPr>
            <a:r>
              <a:rPr lang="en-US" sz="1400" b="1" dirty="0">
                <a:solidFill>
                  <a:srgbClr val="E1F2D4"/>
                </a:solidFill>
                <a:latin typeface="Calibri" pitchFamily="34" charset="0"/>
                <a:ea typeface="Calibri" pitchFamily="34" charset="-122"/>
                <a:cs typeface="Calibri" pitchFamily="34" charset="-120"/>
              </a:rPr>
              <a:t>No planner call. No negotiation. No years of waiting.</a:t>
            </a:r>
            <a:endParaRPr lang="en-US" sz="1400" dirty="0"/>
          </a:p>
        </p:txBody>
      </p:sp>
      <p:sp>
        <p:nvSpPr>
          <p:cNvPr id="6" name="Text 4"/>
          <p:cNvSpPr/>
          <p:nvPr/>
        </p:nvSpPr>
        <p:spPr>
          <a:xfrm>
            <a:off x="6492240" y="1325880"/>
            <a:ext cx="1737360" cy="457200"/>
          </a:xfrm>
          <a:prstGeom prst="rect">
            <a:avLst/>
          </a:prstGeom>
          <a:noFill/>
          <a:ln/>
        </p:spPr>
        <p:txBody>
          <a:bodyPr wrap="square" lIns="0" tIns="0" rIns="0" bIns="0" rtlCol="0" anchor="b"/>
          <a:lstStyle/>
          <a:p>
            <a:pPr indent="0" marL="0">
              <a:buNone/>
            </a:pPr>
            <a:r>
              <a:rPr lang="en-US" sz="1500" b="1" dirty="0">
                <a:solidFill>
                  <a:srgbClr val="F5B301"/>
                </a:solidFill>
                <a:latin typeface="Calibri" pitchFamily="34" charset="0"/>
                <a:ea typeface="Calibri" pitchFamily="34" charset="-122"/>
                <a:cs typeface="Calibri" pitchFamily="34" charset="-120"/>
              </a:rPr>
              <a:t>Household</a:t>
            </a:r>
            <a:endParaRPr lang="en-US" sz="1500" dirty="0"/>
          </a:p>
        </p:txBody>
      </p:sp>
      <p:sp>
        <p:nvSpPr>
          <p:cNvPr id="7" name="Text 5"/>
          <p:cNvSpPr/>
          <p:nvPr/>
        </p:nvSpPr>
        <p:spPr>
          <a:xfrm>
            <a:off x="6492240" y="1709928"/>
            <a:ext cx="5120640" cy="73152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Bill growth tracked against matched peers; hedged or dynamic, their choice; data centers carry their own line</a:t>
            </a:r>
            <a:endParaRPr lang="en-US" sz="1250" dirty="0"/>
          </a:p>
        </p:txBody>
      </p:sp>
      <p:sp>
        <p:nvSpPr>
          <p:cNvPr id="8" name="Text 6"/>
          <p:cNvSpPr/>
          <p:nvPr/>
        </p:nvSpPr>
        <p:spPr>
          <a:xfrm>
            <a:off x="6492240" y="2276856"/>
            <a:ext cx="1737360" cy="457200"/>
          </a:xfrm>
          <a:prstGeom prst="rect">
            <a:avLst/>
          </a:prstGeom>
          <a:noFill/>
          <a:ln/>
        </p:spPr>
        <p:txBody>
          <a:bodyPr wrap="square" lIns="0" tIns="0" rIns="0" bIns="0" rtlCol="0" anchor="b"/>
          <a:lstStyle/>
          <a:p>
            <a:pPr indent="0" marL="0">
              <a:buNone/>
            </a:pPr>
            <a:r>
              <a:rPr lang="en-US" sz="1500" b="1" dirty="0">
                <a:solidFill>
                  <a:srgbClr val="F5B301"/>
                </a:solidFill>
                <a:latin typeface="Calibri" pitchFamily="34" charset="0"/>
                <a:ea typeface="Calibri" pitchFamily="34" charset="-122"/>
                <a:cs typeface="Calibri" pitchFamily="34" charset="-120"/>
              </a:rPr>
              <a:t>Developer</a:t>
            </a:r>
            <a:endParaRPr lang="en-US" sz="1500" dirty="0"/>
          </a:p>
        </p:txBody>
      </p:sp>
      <p:sp>
        <p:nvSpPr>
          <p:cNvPr id="9" name="Text 7"/>
          <p:cNvSpPr/>
          <p:nvPr/>
        </p:nvSpPr>
        <p:spPr>
          <a:xfrm>
            <a:off x="6492240" y="2660904"/>
            <a:ext cx="5120640" cy="73152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Small projects connect same-day; big ones on a tariff-bound clock with priceable curtailment</a:t>
            </a:r>
            <a:endParaRPr lang="en-US" sz="1250" dirty="0"/>
          </a:p>
        </p:txBody>
      </p:sp>
      <p:sp>
        <p:nvSpPr>
          <p:cNvPr id="10" name="Text 8"/>
          <p:cNvSpPr/>
          <p:nvPr/>
        </p:nvSpPr>
        <p:spPr>
          <a:xfrm>
            <a:off x="6492240" y="3227832"/>
            <a:ext cx="1737360" cy="457200"/>
          </a:xfrm>
          <a:prstGeom prst="rect">
            <a:avLst/>
          </a:prstGeom>
          <a:noFill/>
          <a:ln/>
        </p:spPr>
        <p:txBody>
          <a:bodyPr wrap="square" lIns="0" tIns="0" rIns="0" bIns="0" rtlCol="0" anchor="b"/>
          <a:lstStyle/>
          <a:p>
            <a:pPr indent="0" marL="0">
              <a:buNone/>
            </a:pPr>
            <a:r>
              <a:rPr lang="en-US" sz="1500" b="1" dirty="0">
                <a:solidFill>
                  <a:srgbClr val="F5B301"/>
                </a:solidFill>
                <a:latin typeface="Calibri" pitchFamily="34" charset="0"/>
                <a:ea typeface="Calibri" pitchFamily="34" charset="-122"/>
                <a:cs typeface="Calibri" pitchFamily="34" charset="-120"/>
              </a:rPr>
              <a:t>Utility</a:t>
            </a:r>
            <a:endParaRPr lang="en-US" sz="1500" dirty="0"/>
          </a:p>
        </p:txBody>
      </p:sp>
      <p:sp>
        <p:nvSpPr>
          <p:cNvPr id="11" name="Text 9"/>
          <p:cNvSpPr/>
          <p:nvPr/>
        </p:nvSpPr>
        <p:spPr>
          <a:xfrm>
            <a:off x="6492240" y="3611880"/>
            <a:ext cx="5120640" cy="73152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Earns above peer benchmark on speed and deferral savings; storms still fixed, funded in totex</a:t>
            </a:r>
            <a:endParaRPr lang="en-US" sz="1250" dirty="0"/>
          </a:p>
        </p:txBody>
      </p:sp>
      <p:sp>
        <p:nvSpPr>
          <p:cNvPr id="12" name="Text 10"/>
          <p:cNvSpPr/>
          <p:nvPr/>
        </p:nvSpPr>
        <p:spPr>
          <a:xfrm>
            <a:off x="6492240" y="4178808"/>
            <a:ext cx="1737360" cy="457200"/>
          </a:xfrm>
          <a:prstGeom prst="rect">
            <a:avLst/>
          </a:prstGeom>
          <a:noFill/>
          <a:ln/>
        </p:spPr>
        <p:txBody>
          <a:bodyPr wrap="square" lIns="0" tIns="0" rIns="0" bIns="0" rtlCol="0" anchor="b"/>
          <a:lstStyle/>
          <a:p>
            <a:pPr indent="0" marL="0">
              <a:buNone/>
            </a:pPr>
            <a:r>
              <a:rPr lang="en-US" sz="1500" b="1" dirty="0">
                <a:solidFill>
                  <a:srgbClr val="F5B301"/>
                </a:solidFill>
                <a:latin typeface="Calibri" pitchFamily="34" charset="0"/>
                <a:ea typeface="Calibri" pitchFamily="34" charset="-122"/>
                <a:cs typeface="Calibri" pitchFamily="34" charset="-120"/>
              </a:rPr>
              <a:t>Operator</a:t>
            </a:r>
            <a:endParaRPr lang="en-US" sz="1500" dirty="0"/>
          </a:p>
        </p:txBody>
      </p:sp>
      <p:sp>
        <p:nvSpPr>
          <p:cNvPr id="13" name="Text 11"/>
          <p:cNvSpPr/>
          <p:nvPr/>
        </p:nvSpPr>
        <p:spPr>
          <a:xfrm>
            <a:off x="6492240" y="4562856"/>
            <a:ext cx="5120640" cy="73152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Resource adequacy is a quarterly settlement report. Dull as a bank statement, by design</a:t>
            </a:r>
            <a:endParaRPr lang="en-US" sz="1250" dirty="0"/>
          </a:p>
        </p:txBody>
      </p:sp>
      <p:sp>
        <p:nvSpPr>
          <p:cNvPr id="14" name="Text 12"/>
          <p:cNvSpPr/>
          <p:nvPr/>
        </p:nvSpPr>
        <p:spPr>
          <a:xfrm>
            <a:off x="6492240" y="5129784"/>
            <a:ext cx="1737360" cy="457200"/>
          </a:xfrm>
          <a:prstGeom prst="rect">
            <a:avLst/>
          </a:prstGeom>
          <a:noFill/>
          <a:ln/>
        </p:spPr>
        <p:txBody>
          <a:bodyPr wrap="square" lIns="0" tIns="0" rIns="0" bIns="0" rtlCol="0" anchor="b"/>
          <a:lstStyle/>
          <a:p>
            <a:pPr indent="0" marL="0">
              <a:buNone/>
            </a:pPr>
            <a:r>
              <a:rPr lang="en-US" sz="1500" b="1" dirty="0">
                <a:solidFill>
                  <a:srgbClr val="F5B301"/>
                </a:solidFill>
                <a:latin typeface="Calibri" pitchFamily="34" charset="0"/>
                <a:ea typeface="Calibri" pitchFamily="34" charset="-122"/>
                <a:cs typeface="Calibri" pitchFamily="34" charset="-120"/>
              </a:rPr>
              <a:t>Investor</a:t>
            </a:r>
            <a:endParaRPr lang="en-US" sz="1500" dirty="0"/>
          </a:p>
        </p:txBody>
      </p:sp>
      <p:sp>
        <p:nvSpPr>
          <p:cNvPr id="15" name="Text 13"/>
          <p:cNvSpPr/>
          <p:nvPr/>
        </p:nvSpPr>
        <p:spPr>
          <a:xfrm>
            <a:off x="6492240" y="5513832"/>
            <a:ext cx="5120640" cy="731520"/>
          </a:xfrm>
          <a:prstGeom prst="rect">
            <a:avLst/>
          </a:prstGeom>
          <a:noFill/>
          <a:ln/>
        </p:spPr>
        <p:txBody>
          <a:bodyPr wrap="square" lIns="0" tIns="0" rIns="0" bIns="0" rtlCol="0" anchor="ctr"/>
          <a:lstStyle/>
          <a:p>
            <a:pPr indent="0" marL="0">
              <a:buNone/>
            </a:pPr>
            <a:r>
              <a:rPr lang="en-US" sz="1250" dirty="0">
                <a:solidFill>
                  <a:srgbClr val="C6CFDE"/>
                </a:solidFill>
                <a:latin typeface="Calibri" pitchFamily="34" charset="0"/>
                <a:ea typeface="Calibri" pitchFamily="34" charset="-122"/>
                <a:cs typeface="Calibri" pitchFamily="34" charset="-120"/>
              </a:rPr>
              <a:t>Contracted, obligation-backed assets; cost of capital down for the boring reason: revenue certainty</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731520" y="640080"/>
            <a:ext cx="10698480" cy="640080"/>
          </a:xfrm>
          <a:prstGeom prst="rect">
            <a:avLst/>
          </a:prstGeom>
          <a:noFill/>
          <a:ln/>
        </p:spPr>
        <p:txBody>
          <a:bodyPr wrap="square" lIns="0" tIns="0" rIns="0" bIns="0" rtlCol="0" anchor="ctr"/>
          <a:lstStyle/>
          <a:p>
            <a:pPr indent="0" marL="0">
              <a:buNone/>
            </a:pPr>
            <a:r>
              <a:rPr lang="en-US" sz="3000" b="1" dirty="0">
                <a:solidFill>
                  <a:srgbClr val="E6EAF2"/>
                </a:solidFill>
                <a:latin typeface="Cambria" pitchFamily="34" charset="0"/>
                <a:ea typeface="Cambria" pitchFamily="34" charset="-122"/>
                <a:cs typeface="Cambria" pitchFamily="34" charset="-120"/>
              </a:rPr>
              <a:t>What the program buys</a:t>
            </a:r>
            <a:endParaRPr lang="en-US" sz="3000" dirty="0"/>
          </a:p>
        </p:txBody>
      </p:sp>
      <p:sp>
        <p:nvSpPr>
          <p:cNvPr id="3" name="Shape 1"/>
          <p:cNvSpPr/>
          <p:nvPr/>
        </p:nvSpPr>
        <p:spPr>
          <a:xfrm>
            <a:off x="640080" y="1463040"/>
            <a:ext cx="3611880" cy="2103120"/>
          </a:xfrm>
          <a:prstGeom prst="roundRect">
            <a:avLst>
              <a:gd name="adj" fmla="val 5217"/>
            </a:avLst>
          </a:prstGeom>
          <a:solidFill>
            <a:srgbClr val="1B2A45"/>
          </a:solidFill>
          <a:ln/>
        </p:spPr>
      </p:sp>
      <p:sp>
        <p:nvSpPr>
          <p:cNvPr id="4" name="Text 2"/>
          <p:cNvSpPr/>
          <p:nvPr/>
        </p:nvSpPr>
        <p:spPr>
          <a:xfrm>
            <a:off x="640080" y="1645920"/>
            <a:ext cx="3611880" cy="731520"/>
          </a:xfrm>
          <a:prstGeom prst="rect">
            <a:avLst/>
          </a:prstGeom>
          <a:noFill/>
          <a:ln/>
        </p:spPr>
        <p:txBody>
          <a:bodyPr wrap="square" lIns="0" tIns="0" rIns="0" bIns="0" rtlCol="0" anchor="ctr"/>
          <a:lstStyle/>
          <a:p>
            <a:pPr algn="ctr" indent="0" marL="0">
              <a:buNone/>
            </a:pPr>
            <a:r>
              <a:rPr lang="en-US" sz="3800" b="1" dirty="0">
                <a:solidFill>
                  <a:srgbClr val="F5B301"/>
                </a:solidFill>
                <a:latin typeface="Calibri" pitchFamily="34" charset="0"/>
                <a:ea typeface="Calibri" pitchFamily="34" charset="-122"/>
                <a:cs typeface="Calibri" pitchFamily="34" charset="-120"/>
              </a:rPr>
              <a:t>~100 GW</a:t>
            </a:r>
            <a:endParaRPr lang="en-US" sz="3800" dirty="0"/>
          </a:p>
        </p:txBody>
      </p:sp>
      <p:sp>
        <p:nvSpPr>
          <p:cNvPr id="5" name="Text 3"/>
          <p:cNvSpPr/>
          <p:nvPr/>
        </p:nvSpPr>
        <p:spPr>
          <a:xfrm>
            <a:off x="868680" y="2423160"/>
            <a:ext cx="3154680" cy="1005840"/>
          </a:xfrm>
          <a:prstGeom prst="rect">
            <a:avLst/>
          </a:prstGeom>
          <a:noFill/>
          <a:ln/>
        </p:spPr>
        <p:txBody>
          <a:bodyPr wrap="square" lIns="0" tIns="0" rIns="0" bIns="0" rtlCol="0" anchor="ctr"/>
          <a:lstStyle/>
          <a:p>
            <a:pPr algn="ctr" indent="0" marL="0">
              <a:buNone/>
            </a:pPr>
            <a:r>
              <a:rPr lang="en-US" sz="1200" dirty="0">
                <a:solidFill>
                  <a:srgbClr val="C6CFDE"/>
                </a:solidFill>
                <a:latin typeface="Calibri" pitchFamily="34" charset="0"/>
                <a:ea typeface="Calibri" pitchFamily="34" charset="-122"/>
                <a:cs typeface="Calibri" pitchFamily="34" charset="-120"/>
              </a:rPr>
              <a:t>large-load headroom from flexibility on the existing grid (Duke); $100-220B of generation capex not built</a:t>
            </a:r>
            <a:endParaRPr lang="en-US" sz="1200" dirty="0"/>
          </a:p>
        </p:txBody>
      </p:sp>
      <p:sp>
        <p:nvSpPr>
          <p:cNvPr id="6" name="Shape 4"/>
          <p:cNvSpPr/>
          <p:nvPr/>
        </p:nvSpPr>
        <p:spPr>
          <a:xfrm>
            <a:off x="4434840" y="1463040"/>
            <a:ext cx="3611880" cy="2103120"/>
          </a:xfrm>
          <a:prstGeom prst="roundRect">
            <a:avLst>
              <a:gd name="adj" fmla="val 5217"/>
            </a:avLst>
          </a:prstGeom>
          <a:solidFill>
            <a:srgbClr val="1B2A45"/>
          </a:solidFill>
          <a:ln/>
        </p:spPr>
      </p:sp>
      <p:sp>
        <p:nvSpPr>
          <p:cNvPr id="7" name="Text 5"/>
          <p:cNvSpPr/>
          <p:nvPr/>
        </p:nvSpPr>
        <p:spPr>
          <a:xfrm>
            <a:off x="4434840" y="1645920"/>
            <a:ext cx="3611880" cy="731520"/>
          </a:xfrm>
          <a:prstGeom prst="rect">
            <a:avLst/>
          </a:prstGeom>
          <a:noFill/>
          <a:ln/>
        </p:spPr>
        <p:txBody>
          <a:bodyPr wrap="square" lIns="0" tIns="0" rIns="0" bIns="0" rtlCol="0" anchor="ctr"/>
          <a:lstStyle/>
          <a:p>
            <a:pPr algn="ctr" indent="0" marL="0">
              <a:buNone/>
            </a:pPr>
            <a:r>
              <a:rPr lang="en-US" sz="3800" b="1" dirty="0">
                <a:solidFill>
                  <a:srgbClr val="F5B301"/>
                </a:solidFill>
                <a:latin typeface="Calibri" pitchFamily="34" charset="0"/>
                <a:ea typeface="Calibri" pitchFamily="34" charset="-122"/>
                <a:cs typeface="Calibri" pitchFamily="34" charset="-120"/>
              </a:rPr>
              <a:t>2x</a:t>
            </a:r>
            <a:endParaRPr lang="en-US" sz="3800" dirty="0"/>
          </a:p>
        </p:txBody>
      </p:sp>
      <p:sp>
        <p:nvSpPr>
          <p:cNvPr id="8" name="Text 6"/>
          <p:cNvSpPr/>
          <p:nvPr/>
        </p:nvSpPr>
        <p:spPr>
          <a:xfrm>
            <a:off x="4663440" y="2423160"/>
            <a:ext cx="3154680" cy="1005840"/>
          </a:xfrm>
          <a:prstGeom prst="rect">
            <a:avLst/>
          </a:prstGeom>
          <a:noFill/>
          <a:ln/>
        </p:spPr>
        <p:txBody>
          <a:bodyPr wrap="square" lIns="0" tIns="0" rIns="0" bIns="0" rtlCol="0" anchor="ctr"/>
          <a:lstStyle/>
          <a:p>
            <a:pPr algn="ctr" indent="0" marL="0">
              <a:buNone/>
            </a:pPr>
            <a:r>
              <a:rPr lang="en-US" sz="1200" dirty="0">
                <a:solidFill>
                  <a:srgbClr val="C6CFDE"/>
                </a:solidFill>
                <a:latin typeface="Calibri" pitchFamily="34" charset="0"/>
                <a:ea typeface="Calibri" pitchFamily="34" charset="-122"/>
                <a:cs typeface="Calibri" pitchFamily="34" charset="-120"/>
              </a:rPr>
              <a:t>throughput on reconductored corridors at ~half the cost of new build (PNAS 2024); DOE just lent AEP Texas $3.26B for 2,800+ miles</a:t>
            </a:r>
            <a:endParaRPr lang="en-US" sz="1200" dirty="0"/>
          </a:p>
        </p:txBody>
      </p:sp>
      <p:sp>
        <p:nvSpPr>
          <p:cNvPr id="9" name="Shape 7"/>
          <p:cNvSpPr/>
          <p:nvPr/>
        </p:nvSpPr>
        <p:spPr>
          <a:xfrm>
            <a:off x="8229600" y="1463040"/>
            <a:ext cx="3611880" cy="2103120"/>
          </a:xfrm>
          <a:prstGeom prst="roundRect">
            <a:avLst>
              <a:gd name="adj" fmla="val 5217"/>
            </a:avLst>
          </a:prstGeom>
          <a:solidFill>
            <a:srgbClr val="1B2A45"/>
          </a:solidFill>
          <a:ln/>
        </p:spPr>
      </p:sp>
      <p:sp>
        <p:nvSpPr>
          <p:cNvPr id="10" name="Text 8"/>
          <p:cNvSpPr/>
          <p:nvPr/>
        </p:nvSpPr>
        <p:spPr>
          <a:xfrm>
            <a:off x="8229600" y="1645920"/>
            <a:ext cx="3611880" cy="731520"/>
          </a:xfrm>
          <a:prstGeom prst="rect">
            <a:avLst/>
          </a:prstGeom>
          <a:noFill/>
          <a:ln/>
        </p:spPr>
        <p:txBody>
          <a:bodyPr wrap="square" lIns="0" tIns="0" rIns="0" bIns="0" rtlCol="0" anchor="ctr"/>
          <a:lstStyle/>
          <a:p>
            <a:pPr algn="ctr" indent="0" marL="0">
              <a:buNone/>
            </a:pPr>
            <a:r>
              <a:rPr lang="en-US" sz="3800" b="1" dirty="0">
                <a:solidFill>
                  <a:srgbClr val="F5B301"/>
                </a:solidFill>
                <a:latin typeface="Calibri" pitchFamily="34" charset="0"/>
                <a:ea typeface="Calibri" pitchFamily="34" charset="-122"/>
                <a:cs typeface="Calibri" pitchFamily="34" charset="-120"/>
              </a:rPr>
              <a:t>+10 pts</a:t>
            </a:r>
            <a:endParaRPr lang="en-US" sz="3800" dirty="0"/>
          </a:p>
        </p:txBody>
      </p:sp>
      <p:sp>
        <p:nvSpPr>
          <p:cNvPr id="11" name="Text 9"/>
          <p:cNvSpPr/>
          <p:nvPr/>
        </p:nvSpPr>
        <p:spPr>
          <a:xfrm>
            <a:off x="8458200" y="2423160"/>
            <a:ext cx="3154680" cy="1005840"/>
          </a:xfrm>
          <a:prstGeom prst="rect">
            <a:avLst/>
          </a:prstGeom>
          <a:noFill/>
          <a:ln/>
        </p:spPr>
        <p:txBody>
          <a:bodyPr wrap="square" lIns="0" tIns="0" rIns="0" bIns="0" rtlCol="0" anchor="ctr"/>
          <a:lstStyle/>
          <a:p>
            <a:pPr algn="ctr" indent="0" marL="0">
              <a:buNone/>
            </a:pPr>
            <a:r>
              <a:rPr lang="en-US" sz="1200" dirty="0">
                <a:solidFill>
                  <a:srgbClr val="C6CFDE"/>
                </a:solidFill>
                <a:latin typeface="Calibri" pitchFamily="34" charset="0"/>
                <a:ea typeface="Calibri" pitchFamily="34" charset="-122"/>
                <a:cs typeface="Calibri" pitchFamily="34" charset="-120"/>
              </a:rPr>
              <a:t>of queue completion connects roughly as much capacity as the country added in the past decade (LBNL)</a:t>
            </a:r>
            <a:endParaRPr lang="en-US" sz="1200" dirty="0"/>
          </a:p>
        </p:txBody>
      </p:sp>
      <p:sp>
        <p:nvSpPr>
          <p:cNvPr id="12" name="Text 10"/>
          <p:cNvSpPr/>
          <p:nvPr/>
        </p:nvSpPr>
        <p:spPr>
          <a:xfrm>
            <a:off x="731520" y="4206240"/>
            <a:ext cx="10698480" cy="731520"/>
          </a:xfrm>
          <a:prstGeom prst="rect">
            <a:avLst/>
          </a:prstGeom>
          <a:noFill/>
          <a:ln/>
        </p:spPr>
        <p:txBody>
          <a:bodyPr wrap="square" lIns="0" tIns="0" rIns="0" bIns="0" rtlCol="0" anchor="ctr"/>
          <a:lstStyle/>
          <a:p>
            <a:pPr algn="ctr" indent="0" marL="0">
              <a:buNone/>
            </a:pPr>
            <a:r>
              <a:rPr lang="en-US" sz="2600" b="1" dirty="0">
                <a:solidFill>
                  <a:srgbClr val="F5B301"/>
                </a:solidFill>
                <a:latin typeface="Cambria" pitchFamily="34" charset="0"/>
                <a:ea typeface="Cambria" pitchFamily="34" charset="-122"/>
                <a:cs typeface="Cambria" pitchFamily="34" charset="-120"/>
              </a:rPr>
              <a:t>The only infrastructure program in American history whose first phase is already built.</a:t>
            </a:r>
            <a:endParaRPr lang="en-US" sz="2600" dirty="0"/>
          </a:p>
        </p:txBody>
      </p:sp>
      <p:sp>
        <p:nvSpPr>
          <p:cNvPr id="13" name="Text 11"/>
          <p:cNvSpPr/>
          <p:nvPr/>
        </p:nvSpPr>
        <p:spPr>
          <a:xfrm>
            <a:off x="731520" y="5029200"/>
            <a:ext cx="10698480" cy="548640"/>
          </a:xfrm>
          <a:prstGeom prst="rect">
            <a:avLst/>
          </a:prstGeom>
          <a:noFill/>
          <a:ln/>
        </p:spPr>
        <p:txBody>
          <a:bodyPr wrap="square" lIns="0" tIns="0" rIns="0" bIns="0" rtlCol="0" anchor="ctr"/>
          <a:lstStyle/>
          <a:p>
            <a:pPr algn="ctr" indent="0" marL="0">
              <a:buNone/>
            </a:pPr>
            <a:r>
              <a:rPr lang="en-US" sz="2200" dirty="0">
                <a:solidFill>
                  <a:srgbClr val="E6EAF2"/>
                </a:solidFill>
                <a:latin typeface="Cambria" pitchFamily="34" charset="0"/>
                <a:ea typeface="Cambria" pitchFamily="34" charset="-122"/>
                <a:cs typeface="Cambria" pitchFamily="34" charset="-120"/>
              </a:rPr>
              <a:t>It is waiting in a queue.</a:t>
            </a:r>
            <a:endParaRPr lang="en-US" sz="2200" dirty="0"/>
          </a:p>
        </p:txBody>
      </p:sp>
      <p:sp>
        <p:nvSpPr>
          <p:cNvPr id="14" name="Text 12"/>
          <p:cNvSpPr/>
          <p:nvPr/>
        </p:nvSpPr>
        <p:spPr>
          <a:xfrm>
            <a:off x="731520" y="6035040"/>
            <a:ext cx="10698480" cy="365760"/>
          </a:xfrm>
          <a:prstGeom prst="rect">
            <a:avLst/>
          </a:prstGeom>
          <a:noFill/>
          <a:ln/>
        </p:spPr>
        <p:txBody>
          <a:bodyPr wrap="square" lIns="0" tIns="0" rIns="0" bIns="0" rtlCol="0" anchor="ctr"/>
          <a:lstStyle/>
          <a:p>
            <a:pPr algn="ctr" indent="0" marL="0">
              <a:buNone/>
            </a:pPr>
            <a:r>
              <a:rPr lang="en-US" sz="1200" dirty="0">
                <a:solidFill>
                  <a:srgbClr val="8A96AB"/>
                </a:solidFill>
                <a:latin typeface="Calibri" pitchFamily="34" charset="0"/>
                <a:ea typeface="Calibri" pitchFamily="34" charset="-122"/>
                <a:cs typeface="Calibri" pitchFamily="34" charset="-120"/>
              </a:rPr>
              <a:t>Full series: Paper I (history) · Paper II (diagnosis) · Paper III (reforms, coalition, roadmap)</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9">
    <p:bg>
      <p:bgPr>
        <a:solidFill>
          <a:srgbClr val="101828"/>
        </a:solidFill>
      </p:bgPr>
    </p:bg>
    <p:spTree>
      <p:nvGrpSpPr>
        <p:cNvPr id="1" name=""/>
        <p:cNvGrpSpPr/>
        <p:nvPr/>
      </p:nvGrpSpPr>
      <p:grpSpPr>
        <a:xfrm>
          <a:off x="0" y="0"/>
          <a:ext cx="0" cy="0"/>
          <a:chOff x="0" y="0"/>
          <a:chExt cx="0" cy="0"/>
        </a:xfrm>
      </p:grpSpPr>
      <p:sp>
        <p:nvSpPr>
          <p:cNvPr id="2" name="Text 0"/>
          <p:cNvSpPr/>
          <p:nvPr/>
        </p:nvSpPr>
        <p:spPr>
          <a:xfrm>
            <a:off x="548640" y="320040"/>
            <a:ext cx="11064240" cy="731520"/>
          </a:xfrm>
          <a:prstGeom prst="rect">
            <a:avLst/>
          </a:prstGeom>
          <a:noFill/>
          <a:ln/>
        </p:spPr>
        <p:txBody>
          <a:bodyPr wrap="square" lIns="0" tIns="0" rIns="0" bIns="0" rtlCol="0" anchor="ctr"/>
          <a:lstStyle/>
          <a:p>
            <a:pPr indent="0" marL="0">
              <a:buNone/>
            </a:pPr>
            <a:r>
              <a:rPr lang="en-US" sz="3200" b="1" dirty="0">
                <a:solidFill>
                  <a:srgbClr val="E6EAF2"/>
                </a:solidFill>
                <a:latin typeface="Cambria" pitchFamily="34" charset="0"/>
                <a:ea typeface="Cambria" pitchFamily="34" charset="-122"/>
                <a:cs typeface="Cambria" pitchFamily="34" charset="-120"/>
              </a:rPr>
              <a:t>Rule 2. The monopoly administers the gate</a:t>
            </a:r>
            <a:endParaRPr lang="en-US" sz="3200" dirty="0"/>
          </a:p>
        </p:txBody>
      </p:sp>
      <p:sp>
        <p:nvSpPr>
          <p:cNvPr id="3" name="Shape 1"/>
          <p:cNvSpPr/>
          <p:nvPr/>
        </p:nvSpPr>
        <p:spPr>
          <a:xfrm>
            <a:off x="640080" y="1417320"/>
            <a:ext cx="3291840" cy="960120"/>
          </a:xfrm>
          <a:prstGeom prst="roundRect">
            <a:avLst>
              <a:gd name="adj" fmla="val 9524"/>
            </a:avLst>
          </a:prstGeom>
          <a:solidFill>
            <a:srgbClr val="1B2A45"/>
          </a:solidFill>
          <a:ln/>
        </p:spPr>
      </p:sp>
      <p:sp>
        <p:nvSpPr>
          <p:cNvPr id="4" name="Text 2"/>
          <p:cNvSpPr/>
          <p:nvPr/>
        </p:nvSpPr>
        <p:spPr>
          <a:xfrm>
            <a:off x="822960" y="1417320"/>
            <a:ext cx="2926080" cy="960120"/>
          </a:xfrm>
          <a:prstGeom prst="rect">
            <a:avLst/>
          </a:prstGeom>
          <a:noFill/>
          <a:ln/>
        </p:spPr>
        <p:txBody>
          <a:bodyPr wrap="square" lIns="0" tIns="0" rIns="0" bIns="0" rtlCol="0" anchor="ctr"/>
          <a:lstStyle/>
          <a:p>
            <a:pPr indent="0" marL="0">
              <a:buNone/>
            </a:pPr>
            <a:r>
              <a:rPr lang="en-US" sz="1500" b="1" dirty="0">
                <a:solidFill>
                  <a:srgbClr val="E6EAF2"/>
                </a:solidFill>
                <a:latin typeface="Calibri" pitchFamily="34" charset="0"/>
                <a:ea typeface="Calibri" pitchFamily="34" charset="-122"/>
                <a:cs typeface="Calibri" pitchFamily="34" charset="-120"/>
              </a:rPr>
              <a:t>Runs the queue, holds the data</a:t>
            </a:r>
            <a:endParaRPr lang="en-US" sz="1500" dirty="0"/>
          </a:p>
        </p:txBody>
      </p:sp>
      <p:sp>
        <p:nvSpPr>
          <p:cNvPr id="5" name="Text 3"/>
          <p:cNvSpPr/>
          <p:nvPr/>
        </p:nvSpPr>
        <p:spPr>
          <a:xfrm>
            <a:off x="4297680" y="1490472"/>
            <a:ext cx="7315200" cy="91440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The wires owner administers access to its own network: it runs the queue, sets the study assumptions, and holds the hosting data every decision rests on.</a:t>
            </a:r>
            <a:endParaRPr lang="en-US" sz="1400" dirty="0"/>
          </a:p>
        </p:txBody>
      </p:sp>
      <p:sp>
        <p:nvSpPr>
          <p:cNvPr id="6" name="Shape 4"/>
          <p:cNvSpPr/>
          <p:nvPr/>
        </p:nvSpPr>
        <p:spPr>
          <a:xfrm>
            <a:off x="640080" y="2606040"/>
            <a:ext cx="3291840" cy="960120"/>
          </a:xfrm>
          <a:prstGeom prst="roundRect">
            <a:avLst>
              <a:gd name="adj" fmla="val 9524"/>
            </a:avLst>
          </a:prstGeom>
          <a:solidFill>
            <a:srgbClr val="1B2A45"/>
          </a:solidFill>
          <a:ln/>
        </p:spPr>
      </p:sp>
      <p:sp>
        <p:nvSpPr>
          <p:cNvPr id="7" name="Text 5"/>
          <p:cNvSpPr/>
          <p:nvPr/>
        </p:nvSpPr>
        <p:spPr>
          <a:xfrm>
            <a:off x="822960" y="2606040"/>
            <a:ext cx="2926080" cy="960120"/>
          </a:xfrm>
          <a:prstGeom prst="rect">
            <a:avLst/>
          </a:prstGeom>
          <a:noFill/>
          <a:ln/>
        </p:spPr>
        <p:txBody>
          <a:bodyPr wrap="square" lIns="0" tIns="0" rIns="0" bIns="0" rtlCol="0" anchor="ctr"/>
          <a:lstStyle/>
          <a:p>
            <a:pPr indent="0" marL="0">
              <a:buNone/>
            </a:pPr>
            <a:r>
              <a:rPr lang="en-US" sz="1500" b="1" dirty="0">
                <a:solidFill>
                  <a:srgbClr val="E6EAF2"/>
                </a:solidFill>
                <a:latin typeface="Calibri" pitchFamily="34" charset="0"/>
                <a:ea typeface="Calibri" pitchFamily="34" charset="-122"/>
                <a:cs typeface="Calibri" pitchFamily="34" charset="-120"/>
              </a:rPr>
              <a:t>Earns on the alternative</a:t>
            </a:r>
            <a:endParaRPr lang="en-US" sz="1500" dirty="0"/>
          </a:p>
        </p:txBody>
      </p:sp>
      <p:sp>
        <p:nvSpPr>
          <p:cNvPr id="8" name="Text 6"/>
          <p:cNvSpPr/>
          <p:nvPr/>
        </p:nvSpPr>
        <p:spPr>
          <a:xfrm>
            <a:off x="4297680" y="2679192"/>
            <a:ext cx="7315200" cy="91440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It also earns a regulated return on the capital alternative to whatever is asking to connect. The referee has a position in the game; no bad faith required.</a:t>
            </a:r>
            <a:endParaRPr lang="en-US" sz="1400" dirty="0"/>
          </a:p>
        </p:txBody>
      </p:sp>
      <p:sp>
        <p:nvSpPr>
          <p:cNvPr id="9" name="Shape 7"/>
          <p:cNvSpPr/>
          <p:nvPr/>
        </p:nvSpPr>
        <p:spPr>
          <a:xfrm>
            <a:off x="640080" y="3794760"/>
            <a:ext cx="3291840" cy="960120"/>
          </a:xfrm>
          <a:prstGeom prst="roundRect">
            <a:avLst>
              <a:gd name="adj" fmla="val 9524"/>
            </a:avLst>
          </a:prstGeom>
          <a:solidFill>
            <a:srgbClr val="1B2A45"/>
          </a:solidFill>
          <a:ln/>
        </p:spPr>
      </p:sp>
      <p:sp>
        <p:nvSpPr>
          <p:cNvPr id="10" name="Text 8"/>
          <p:cNvSpPr/>
          <p:nvPr/>
        </p:nvSpPr>
        <p:spPr>
          <a:xfrm>
            <a:off x="822960" y="3794760"/>
            <a:ext cx="2926080" cy="960120"/>
          </a:xfrm>
          <a:prstGeom prst="rect">
            <a:avLst/>
          </a:prstGeom>
          <a:noFill/>
          <a:ln/>
        </p:spPr>
        <p:txBody>
          <a:bodyPr wrap="square" lIns="0" tIns="0" rIns="0" bIns="0" rtlCol="0" anchor="ctr"/>
          <a:lstStyle/>
          <a:p>
            <a:pPr indent="0" marL="0">
              <a:buNone/>
            </a:pPr>
            <a:r>
              <a:rPr lang="en-US" sz="1500" b="1" dirty="0">
                <a:solidFill>
                  <a:srgbClr val="E6EAF2"/>
                </a:solidFill>
                <a:latin typeface="Calibri" pitchFamily="34" charset="0"/>
                <a:ea typeface="Calibri" pitchFamily="34" charset="-122"/>
                <a:cs typeface="Calibri" pitchFamily="34" charset="-120"/>
              </a:rPr>
              <a:t>Adjudicated once, in 1996</a:t>
            </a:r>
            <a:endParaRPr lang="en-US" sz="1500" dirty="0"/>
          </a:p>
        </p:txBody>
      </p:sp>
      <p:sp>
        <p:nvSpPr>
          <p:cNvPr id="11" name="Text 9"/>
          <p:cNvSpPr/>
          <p:nvPr/>
        </p:nvSpPr>
        <p:spPr>
          <a:xfrm>
            <a:off x="4297680" y="3867912"/>
            <a:ext cx="7315200" cy="91440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FERC found utility-administered transmission access discriminatory and ordered it opened (Order 888). No equivalent order governs distribution.</a:t>
            </a:r>
            <a:endParaRPr lang="en-US" sz="1400" dirty="0"/>
          </a:p>
        </p:txBody>
      </p:sp>
      <p:sp>
        <p:nvSpPr>
          <p:cNvPr id="12" name="Shape 10"/>
          <p:cNvSpPr/>
          <p:nvPr/>
        </p:nvSpPr>
        <p:spPr>
          <a:xfrm>
            <a:off x="640080" y="4983480"/>
            <a:ext cx="3291840" cy="960120"/>
          </a:xfrm>
          <a:prstGeom prst="roundRect">
            <a:avLst>
              <a:gd name="adj" fmla="val 9524"/>
            </a:avLst>
          </a:prstGeom>
          <a:solidFill>
            <a:srgbClr val="1B2A45"/>
          </a:solidFill>
          <a:ln/>
        </p:spPr>
      </p:sp>
      <p:sp>
        <p:nvSpPr>
          <p:cNvPr id="13" name="Text 11"/>
          <p:cNvSpPr/>
          <p:nvPr/>
        </p:nvSpPr>
        <p:spPr>
          <a:xfrm>
            <a:off x="822960" y="4983480"/>
            <a:ext cx="2926080" cy="960120"/>
          </a:xfrm>
          <a:prstGeom prst="rect">
            <a:avLst/>
          </a:prstGeom>
          <a:noFill/>
          <a:ln/>
        </p:spPr>
        <p:txBody>
          <a:bodyPr wrap="square" lIns="0" tIns="0" rIns="0" bIns="0" rtlCol="0" anchor="ctr"/>
          <a:lstStyle/>
          <a:p>
            <a:pPr indent="0" marL="0">
              <a:buNone/>
            </a:pPr>
            <a:r>
              <a:rPr lang="en-US" sz="1500" b="1" dirty="0">
                <a:solidFill>
                  <a:srgbClr val="F5B301"/>
                </a:solidFill>
                <a:latin typeface="Calibri" pitchFamily="34" charset="0"/>
                <a:ea typeface="Calibri" pitchFamily="34" charset="-122"/>
                <a:cs typeface="Calibri" pitchFamily="34" charset="-120"/>
              </a:rPr>
              <a:t>The result</a:t>
            </a:r>
            <a:endParaRPr lang="en-US" sz="1500" dirty="0"/>
          </a:p>
        </p:txBody>
      </p:sp>
      <p:sp>
        <p:nvSpPr>
          <p:cNvPr id="14" name="Text 12"/>
          <p:cNvSpPr/>
          <p:nvPr/>
        </p:nvSpPr>
        <p:spPr>
          <a:xfrm>
            <a:off x="4297680" y="5056632"/>
            <a:ext cx="7315200" cy="914400"/>
          </a:xfrm>
          <a:prstGeom prst="rect">
            <a:avLst/>
          </a:prstGeom>
          <a:noFill/>
          <a:ln/>
        </p:spPr>
        <p:txBody>
          <a:bodyPr wrap="square" lIns="0" tIns="0" rIns="0" bIns="0" rtlCol="0" anchor="ctr"/>
          <a:lstStyle/>
          <a:p>
            <a:pPr indent="0" marL="0">
              <a:buNone/>
            </a:pPr>
            <a:r>
              <a:rPr lang="en-US" sz="1400" dirty="0">
                <a:solidFill>
                  <a:srgbClr val="C6CFDE"/>
                </a:solidFill>
                <a:latin typeface="Calibri" pitchFamily="34" charset="0"/>
                <a:ea typeface="Calibri" pitchFamily="34" charset="-122"/>
                <a:cs typeface="Calibri" pitchFamily="34" charset="-120"/>
              </a:rPr>
              <a:t>This rule keeps the other four in place: serial permission, the capital bias, and fragile compensation persist because the gatekeeper administers them.</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2026-08-11T02:19:27Z</dcterms:created>
  <dcterms:modified xsi:type="dcterms:W3CDTF">2026-08-11T02:19:27Z</dcterms:modified>
</cp:coreProperties>
</file>